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1" r:id="rId6"/>
    <p:sldId id="266" r:id="rId7"/>
    <p:sldId id="267" r:id="rId8"/>
    <p:sldId id="268" r:id="rId9"/>
    <p:sldId id="276" r:id="rId10"/>
    <p:sldId id="274" r:id="rId11"/>
    <p:sldId id="471" r:id="rId12"/>
    <p:sldId id="277" r:id="rId13"/>
    <p:sldId id="305" r:id="rId14"/>
    <p:sldId id="292" r:id="rId15"/>
    <p:sldId id="356" r:id="rId16"/>
    <p:sldId id="424" r:id="rId17"/>
    <p:sldId id="425" r:id="rId18"/>
    <p:sldId id="426" r:id="rId19"/>
    <p:sldId id="420" r:id="rId20"/>
    <p:sldId id="427" r:id="rId21"/>
    <p:sldId id="421" r:id="rId22"/>
    <p:sldId id="443" r:id="rId23"/>
    <p:sldId id="445" r:id="rId24"/>
    <p:sldId id="446" r:id="rId25"/>
    <p:sldId id="476" r:id="rId26"/>
    <p:sldId id="477" r:id="rId27"/>
    <p:sldId id="478" r:id="rId28"/>
    <p:sldId id="479" r:id="rId29"/>
    <p:sldId id="480" r:id="rId30"/>
    <p:sldId id="435" r:id="rId31"/>
    <p:sldId id="438" r:id="rId32"/>
    <p:sldId id="439" r:id="rId33"/>
    <p:sldId id="475" r:id="rId34"/>
    <p:sldId id="434" r:id="rId35"/>
    <p:sldId id="470" r:id="rId36"/>
    <p:sldId id="442" r:id="rId37"/>
    <p:sldId id="321" r:id="rId3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23"/>
    </p:cViewPr>
  </p:sorterViewPr>
  <p:notesViewPr>
    <p:cSldViewPr snapToGrid="0">
      <p:cViewPr varScale="1">
        <p:scale>
          <a:sx n="64" d="100"/>
          <a:sy n="64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29A4FD-FAFB-4CDA-9DC5-D20CA18269A9}" type="datetimeFigureOut">
              <a:rPr lang="en-US" smtClean="0"/>
              <a:t>10/Mar/2021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91E35E-F34C-4F0E-B8A1-D9F5F49CB3AD}" type="datetimeFigureOut">
              <a:rPr lang="en-US" smtClean="0"/>
              <a:t>10/Mar/2021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9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28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06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1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5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60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93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9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Allan’s opening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5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10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99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3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36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26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98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ALLAN</a:t>
            </a:r>
            <a:r>
              <a:rPr lang="en-CA" dirty="0" smtClean="0"/>
              <a:t>:  We have a motion by Dave, seconded by Nancy, that the agenda be adopted as distributed.</a:t>
            </a:r>
          </a:p>
          <a:p>
            <a:endParaRPr lang="en-CA" dirty="0"/>
          </a:p>
          <a:p>
            <a:r>
              <a:rPr lang="en-CA" b="1" dirty="0" smtClean="0"/>
              <a:t>ALLAN</a:t>
            </a:r>
            <a:r>
              <a:rPr lang="en-CA" dirty="0" smtClean="0"/>
              <a:t>:  Is there any discussion on the agenda.</a:t>
            </a:r>
          </a:p>
          <a:p>
            <a:endParaRPr lang="en-CA" dirty="0"/>
          </a:p>
          <a:p>
            <a:r>
              <a:rPr lang="en-CA" b="1" dirty="0" smtClean="0"/>
              <a:t>ALLAN</a:t>
            </a:r>
            <a:r>
              <a:rPr lang="en-CA" dirty="0" smtClean="0"/>
              <a:t>:  Could we have a show of those in favour by raising your virtual hand.  </a:t>
            </a:r>
          </a:p>
          <a:p>
            <a:endParaRPr lang="en-CA" dirty="0"/>
          </a:p>
          <a:p>
            <a:r>
              <a:rPr lang="en-CA" b="1" dirty="0" smtClean="0"/>
              <a:t>ALLAN:</a:t>
            </a:r>
            <a:r>
              <a:rPr lang="en-CA" dirty="0" smtClean="0"/>
              <a:t> Since this is the first motion, we will take a moment and help anyone who may have an issue with the technology.</a:t>
            </a:r>
          </a:p>
          <a:p>
            <a:endParaRPr lang="en-CA" dirty="0"/>
          </a:p>
          <a:p>
            <a:r>
              <a:rPr lang="en-CA" b="1" dirty="0"/>
              <a:t>ALLAN: </a:t>
            </a:r>
            <a:r>
              <a:rPr lang="en-CA" dirty="0"/>
              <a:t>Seeing at least five virtual hands raised, I declared the motion passed.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570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ALLAN:</a:t>
            </a:r>
            <a:r>
              <a:rPr lang="en-CA" dirty="0" smtClean="0"/>
              <a:t> I would ask anyone if you have any conflict of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ALLAN:  Although we haven’t officially launched our new mission, vision and core values, we are going to start using them at today’s first virtual meeting.  As we read these statements, I think you will find they will guide us in many of our decisions today.</a:t>
            </a:r>
          </a:p>
          <a:p>
            <a:endParaRPr lang="en-CA" dirty="0"/>
          </a:p>
          <a:p>
            <a:r>
              <a:rPr lang="en-CA" dirty="0" smtClean="0"/>
              <a:t>ALLAN: I’m going to read the vision “To …..”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ALLAN:  I am going to call on our Vice-chair Dave </a:t>
            </a:r>
            <a:r>
              <a:rPr lang="en-CA" dirty="0" err="1" smtClean="0"/>
              <a:t>Ruterford</a:t>
            </a:r>
            <a:r>
              <a:rPr lang="en-CA" dirty="0" smtClean="0"/>
              <a:t> to say the vision statement.</a:t>
            </a:r>
          </a:p>
          <a:p>
            <a:endParaRPr lang="en-CA" dirty="0"/>
          </a:p>
          <a:p>
            <a:r>
              <a:rPr lang="en-CA" dirty="0" smtClean="0"/>
              <a:t>DAVE: My pleasure Allan ….. “Our family ……”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1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ALLAN:  </a:t>
            </a:r>
            <a:r>
              <a:rPr lang="en-CA" dirty="0" smtClean="0"/>
              <a:t>These items were provided prior to the board meeting and form the consent agenda package.</a:t>
            </a:r>
          </a:p>
          <a:p>
            <a:endParaRPr lang="en-CA" dirty="0"/>
          </a:p>
          <a:p>
            <a:r>
              <a:rPr lang="en-CA" b="1" dirty="0" smtClean="0"/>
              <a:t>ALLAN: </a:t>
            </a:r>
            <a:r>
              <a:rPr lang="en-CA" dirty="0" smtClean="0"/>
              <a:t>I will now move to the motion.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ALLAN</a:t>
            </a:r>
            <a:r>
              <a:rPr lang="en-CA" dirty="0" smtClean="0"/>
              <a:t>:  We have a motion by Dave, seconded by Nancy, that the agenda be adopted as distributed.</a:t>
            </a:r>
          </a:p>
          <a:p>
            <a:endParaRPr lang="en-CA" dirty="0"/>
          </a:p>
          <a:p>
            <a:r>
              <a:rPr lang="en-CA" b="1" dirty="0" smtClean="0"/>
              <a:t>ALLAN</a:t>
            </a:r>
            <a:r>
              <a:rPr lang="en-CA" dirty="0" smtClean="0"/>
              <a:t>:  Is there any discussion on the agenda.</a:t>
            </a:r>
          </a:p>
          <a:p>
            <a:endParaRPr lang="en-CA" dirty="0"/>
          </a:p>
          <a:p>
            <a:r>
              <a:rPr lang="en-CA" b="1" dirty="0" smtClean="0"/>
              <a:t>ALLAN</a:t>
            </a:r>
            <a:r>
              <a:rPr lang="en-CA" dirty="0" smtClean="0"/>
              <a:t>:  Could we have a show of those in favour by raising your virtual hand.  </a:t>
            </a:r>
          </a:p>
          <a:p>
            <a:endParaRPr lang="en-CA" dirty="0"/>
          </a:p>
          <a:p>
            <a:r>
              <a:rPr lang="en-CA" b="1" dirty="0" smtClean="0"/>
              <a:t>ALLAN:</a:t>
            </a:r>
            <a:r>
              <a:rPr lang="en-CA" dirty="0" smtClean="0"/>
              <a:t> Since this is the first motion, we will take a moment and help anyone who may have an issue with the technology.</a:t>
            </a:r>
          </a:p>
          <a:p>
            <a:endParaRPr lang="en-CA" dirty="0"/>
          </a:p>
          <a:p>
            <a:r>
              <a:rPr lang="en-CA" b="1" dirty="0"/>
              <a:t>ALLAN: </a:t>
            </a:r>
            <a:r>
              <a:rPr lang="en-CA" dirty="0"/>
              <a:t>Seeing at least five virtual hands raised, I declared the motion passed.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0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ALLAN:  </a:t>
            </a:r>
            <a:r>
              <a:rPr lang="en-CA" dirty="0" smtClean="0"/>
              <a:t>These items were provided prior to the board meeting and form the consent agenda package.</a:t>
            </a:r>
          </a:p>
          <a:p>
            <a:endParaRPr lang="en-CA" dirty="0"/>
          </a:p>
          <a:p>
            <a:r>
              <a:rPr lang="en-CA" b="1" dirty="0" smtClean="0"/>
              <a:t>ALLAN: </a:t>
            </a:r>
            <a:r>
              <a:rPr lang="en-CA" dirty="0" smtClean="0"/>
              <a:t>I will now move to the motion.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6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ALLAN</a:t>
            </a:r>
            <a:r>
              <a:rPr lang="en-CA" dirty="0"/>
              <a:t>:  We have a motion by </a:t>
            </a:r>
            <a:r>
              <a:rPr lang="en-CA" dirty="0" smtClean="0"/>
              <a:t>Bruce, </a:t>
            </a:r>
            <a:r>
              <a:rPr lang="en-CA" dirty="0"/>
              <a:t>seconded by Nancy, </a:t>
            </a:r>
            <a:r>
              <a:rPr lang="en-CA" dirty="0" smtClean="0"/>
              <a:t>to accept the consent agenda items as </a:t>
            </a:r>
            <a:r>
              <a:rPr lang="en-CA" dirty="0"/>
              <a:t>distributed.</a:t>
            </a:r>
          </a:p>
          <a:p>
            <a:endParaRPr lang="en-CA" dirty="0"/>
          </a:p>
          <a:p>
            <a:r>
              <a:rPr lang="en-CA" b="1" dirty="0"/>
              <a:t>ALLAN</a:t>
            </a:r>
            <a:r>
              <a:rPr lang="en-CA" dirty="0"/>
              <a:t>:  Is there any discussion on the </a:t>
            </a:r>
            <a:r>
              <a:rPr lang="en-CA" dirty="0" smtClean="0"/>
              <a:t>motion.</a:t>
            </a:r>
            <a:endParaRPr lang="en-CA" dirty="0"/>
          </a:p>
          <a:p>
            <a:endParaRPr lang="en-CA" dirty="0"/>
          </a:p>
          <a:p>
            <a:r>
              <a:rPr lang="en-CA" b="1" dirty="0"/>
              <a:t>ALLAN</a:t>
            </a:r>
            <a:r>
              <a:rPr lang="en-CA" dirty="0"/>
              <a:t>:  Could we have a show of those in </a:t>
            </a:r>
            <a:r>
              <a:rPr lang="en-CA" dirty="0" smtClean="0"/>
              <a:t>favour by </a:t>
            </a:r>
            <a:r>
              <a:rPr lang="en-CA" dirty="0"/>
              <a:t>raising your virtual hand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b="1" dirty="0" smtClean="0"/>
              <a:t>ALLAN</a:t>
            </a:r>
            <a:r>
              <a:rPr lang="en-CA" dirty="0" smtClean="0"/>
              <a:t>: Seeing at least five virtual hands raised, I declared the motion passed.  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3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10/Mar/2021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1.xml"/><Relationship Id="rId7" Type="http://schemas.openxmlformats.org/officeDocument/2006/relationships/oleObject" Target="file:///\\htmfile\company\Management%20Information\Managers%20excel%20files\President's%20Board%20File.xlsm!Experience%20Charts!R6C12:R10C13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file:///\\htmfile\company\Management%20Information\Managers%20excel%20files\President's%20Board%20File.xlsm!Experience%20Charts!%5bPresident's%20Board%20File.xlsm%5dExperience%20Charts%20Chart%203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2.xml"/><Relationship Id="rId7" Type="http://schemas.openxmlformats.org/officeDocument/2006/relationships/oleObject" Target="file:///\\htmfile\company\Management%20Information\Managers%20excel%20files\President's%20Board%20File.xlsm!Experience%20Charts!R64C12:R68C1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file:///\\htmfile\company\Management%20Information\Managers%20excel%20files\President's%20Board%20File.xlsm!Experience%20Charts!%5bPresident's%20Board%20File.xlsm%5dExperience%20Charts%20Chart%205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3.xml"/><Relationship Id="rId7" Type="http://schemas.openxmlformats.org/officeDocument/2006/relationships/oleObject" Target="file:///\\htmfile\company\Management%20Information\Managers%20excel%20files\President's%20Board%20File.xlsm!Experience%20Charts%20Month!R119C12:R120C12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file:///\\htmfile\company\Management%20Information\Managers%20excel%20files\President's%20Board%20File.xlsm!Experience%20Charts%20Month!%5bPresident's%20Board%20File.xlsm%5dExperience%20Charts%20Month%20Chart%205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14.xml"/><Relationship Id="rId7" Type="http://schemas.openxmlformats.org/officeDocument/2006/relationships/oleObject" Target="file:///\\htmfile\company\Management%20Information\Managers%20excel%20files\President's%20Board%20File.xlsm!Experience%20Charts%20Month!R33C12:R37C13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file:///\\htmfile\company\Management%20Information\Managers%20excel%20files\President's%20Board%20File.xlsm!Experience%20Charts%20Month!%5bPresident's%20Board%20File.xlsm%5dExperience%20Charts%20Month%20Chart%202" TargetMode="Externa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15.xml"/><Relationship Id="rId7" Type="http://schemas.openxmlformats.org/officeDocument/2006/relationships/oleObject" Target="file:///\\htmfile\company\Management%20Information\Managers%20excel%20files\President's%20Board%20File.xlsm!Experience%20Charts!R118C12:R119C12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file:///\\htmfile\company\Management%20Information\Managers%20excel%20files\President's%20Board%20File.xlsm!Experience%20Charts!%5bPresident's%20Board%20File.xlsm%5dExperience%20Charts%20Chart%207" TargetMode="Externa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6.xml"/><Relationship Id="rId7" Type="http://schemas.openxmlformats.org/officeDocument/2006/relationships/oleObject" Target="file:///\\htmfile\company\Management%20Information\Managers%20excel%20files\President's%20Board%20File.xlsm!Experience%20Charts!R33C12:R37C13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file:///\\htmfile\company\Management%20Information\Managers%20excel%20files\President's%20Board%20File.xlsm!Experience%20Charts!%5bPresident's%20Board%20File.xlsm%5dExperience%20Charts%20Chart%204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file:///\\htmfile\company\Management%20Information\Managers%20excel%20files\President's%20Board%20File.xlsm!Experience%20Charts!%5bPresident's%20Board%20File.xlsm%5dExperience%20Charts%20Chart%206" TargetMode="Externa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file:///\\htmfile\company\Management%20Information\Budget\Budget%202021\Budget%202021%20with%20Balance%20Sheet.xlsx!Summary%20Monthly!R3C11:R23C15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file:///\\htmfile\company\Management%20Information\Budget\Budget%202021\Budget%202021%20with%20Balance%20Sheet.xlsx!Summary%20Monthly!R27C11:R48C17" TargetMode="Externa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file:///\\htmfile\company\Management%20Information\Budget\Budget%202021\Budget%202021%20with%20Balance%20Sheet.xlsx!Summary%20Monthly!R52C11:R73C17" TargetMode="Externa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HTM Insurance Company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CEBFF"/>
                </a:solidFill>
              </a:rPr>
              <a:t>Virtual Board Meeting – January 14, 2021 </a:t>
            </a:r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Annual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President’s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Statistics and financial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17656" r="12715" b="8828"/>
          <a:stretch/>
        </p:blipFill>
        <p:spPr>
          <a:xfrm>
            <a:off x="6472719" y="1341017"/>
            <a:ext cx="204043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5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58127" y="1193406"/>
            <a:ext cx="29995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Premiums Written by Policy Class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2626" y="554622"/>
            <a:ext cx="19477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04802"/>
              </p:ext>
            </p:extLst>
          </p:nvPr>
        </p:nvGraphicFramePr>
        <p:xfrm>
          <a:off x="922784" y="1832190"/>
          <a:ext cx="5600700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Macro-Enabled Worksheet" r:id="rId5" imgW="5600700" imgH="3627059" progId="Excel.SheetMacroEnabled.12">
                  <p:link updateAutomatic="1"/>
                </p:oleObj>
              </mc:Choice>
              <mc:Fallback>
                <p:oleObj name="Macro-Enabled Worksheet" r:id="rId5" imgW="5600700" imgH="3627059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2784" y="1832190"/>
                        <a:ext cx="5600700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87282"/>
              </p:ext>
            </p:extLst>
          </p:nvPr>
        </p:nvGraphicFramePr>
        <p:xfrm>
          <a:off x="6703015" y="1832190"/>
          <a:ext cx="50371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Macro-Enabled Worksheet" r:id="rId7" imgW="5036881" imgH="1264981" progId="Excel.SheetMacroEnabled.12">
                  <p:link updateAutomatic="1"/>
                </p:oleObj>
              </mc:Choice>
              <mc:Fallback>
                <p:oleObj name="Macro-Enabled Worksheet" r:id="rId7" imgW="5036881" imgH="126498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3015" y="1832190"/>
                        <a:ext cx="5037137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14259" y="2495403"/>
            <a:ext cx="3159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Policy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Count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002" y="548186"/>
            <a:ext cx="19477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58918"/>
              </p:ext>
            </p:extLst>
          </p:nvPr>
        </p:nvGraphicFramePr>
        <p:xfrm>
          <a:off x="1127216" y="1538873"/>
          <a:ext cx="56007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2" name="Macro-Enabled Worksheet" r:id="rId5" imgW="5600700" imgH="3657600" progId="Excel.SheetMacroEnabled.12">
                  <p:link updateAutomatic="1"/>
                </p:oleObj>
              </mc:Choice>
              <mc:Fallback>
                <p:oleObj name="Macro-Enabled Worksheet" r:id="rId5" imgW="5600700" imgH="365760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216" y="1538873"/>
                        <a:ext cx="56007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33180"/>
              </p:ext>
            </p:extLst>
          </p:nvPr>
        </p:nvGraphicFramePr>
        <p:xfrm>
          <a:off x="6659473" y="1538873"/>
          <a:ext cx="503713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3" name="Macro-Enabled Worksheet" r:id="rId7" imgW="5036881" imgH="1082101" progId="Excel.SheetMacroEnabled.12">
                  <p:link updateAutomatic="1"/>
                </p:oleObj>
              </mc:Choice>
              <mc:Fallback>
                <p:oleObj name="Macro-Enabled Worksheet" r:id="rId7" imgW="5036881" imgH="108210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59473" y="1538873"/>
                        <a:ext cx="5037137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1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495403"/>
            <a:ext cx="3159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Claims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Count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9264" y="548640"/>
            <a:ext cx="22250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Month of February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53191"/>
              </p:ext>
            </p:extLst>
          </p:nvPr>
        </p:nvGraphicFramePr>
        <p:xfrm>
          <a:off x="1223963" y="1617663"/>
          <a:ext cx="55927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Macro-Enabled Worksheet" r:id="rId5" imgW="5593019" imgH="3505078" progId="Excel.SheetMacroEnabled.12">
                  <p:link updateAutomatic="1"/>
                </p:oleObj>
              </mc:Choice>
              <mc:Fallback>
                <p:oleObj name="Macro-Enabled Worksheet" r:id="rId5" imgW="5593019" imgH="350507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963" y="1617663"/>
                        <a:ext cx="559276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495071"/>
              </p:ext>
            </p:extLst>
          </p:nvPr>
        </p:nvGraphicFramePr>
        <p:xfrm>
          <a:off x="4341240" y="871603"/>
          <a:ext cx="3254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Macro-Enabled Worksheet" r:id="rId7" imgW="3253801" imgH="419161" progId="Excel.SheetMacroEnabled.12">
                  <p:link updateAutomatic="1"/>
                </p:oleObj>
              </mc:Choice>
              <mc:Fallback>
                <p:oleObj name="Macro-Enabled Worksheet" r:id="rId7" imgW="3253801" imgH="41916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1240" y="871603"/>
                        <a:ext cx="32543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6708" y="554622"/>
            <a:ext cx="22250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Month of February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3479" y="1193406"/>
            <a:ext cx="27907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Claims Incurred by Policy Class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050648"/>
              </p:ext>
            </p:extLst>
          </p:nvPr>
        </p:nvGraphicFramePr>
        <p:xfrm>
          <a:off x="1119188" y="1722438"/>
          <a:ext cx="560070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Macro-Enabled Worksheet" r:id="rId5" imgW="5600700" imgH="3634740" progId="Excel.SheetMacroEnabled.12">
                  <p:link updateAutomatic="1"/>
                </p:oleObj>
              </mc:Choice>
              <mc:Fallback>
                <p:oleObj name="Macro-Enabled Worksheet" r:id="rId5" imgW="5600700" imgH="363474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9188" y="1722438"/>
                        <a:ext cx="5600700" cy="363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311"/>
              </p:ext>
            </p:extLst>
          </p:nvPr>
        </p:nvGraphicFramePr>
        <p:xfrm>
          <a:off x="6718417" y="1721350"/>
          <a:ext cx="503713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Macro-Enabled Worksheet" r:id="rId7" imgW="5036881" imgH="1043879" progId="Excel.SheetMacroEnabled.12">
                  <p:link updateAutomatic="1"/>
                </p:oleObj>
              </mc:Choice>
              <mc:Fallback>
                <p:oleObj name="Macro-Enabled Worksheet" r:id="rId7" imgW="5036881" imgH="1043879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8417" y="1721350"/>
                        <a:ext cx="5037137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8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495403"/>
            <a:ext cx="3159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New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Claims</a:t>
            </a:r>
          </a:p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Count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417" y="567070"/>
            <a:ext cx="19477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85598"/>
              </p:ext>
            </p:extLst>
          </p:nvPr>
        </p:nvGraphicFramePr>
        <p:xfrm>
          <a:off x="1287463" y="1676400"/>
          <a:ext cx="559276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Macro-Enabled Worksheet" r:id="rId5" imgW="5593019" imgH="3505078" progId="Excel.SheetMacroEnabled.12">
                  <p:link updateAutomatic="1"/>
                </p:oleObj>
              </mc:Choice>
              <mc:Fallback>
                <p:oleObj name="Macro-Enabled Worksheet" r:id="rId5" imgW="5593019" imgH="350507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7463" y="1676400"/>
                        <a:ext cx="559276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09185"/>
              </p:ext>
            </p:extLst>
          </p:nvPr>
        </p:nvGraphicFramePr>
        <p:xfrm>
          <a:off x="4341813" y="1073150"/>
          <a:ext cx="3254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Macro-Enabled Worksheet" r:id="rId7" imgW="3253801" imgH="419161" progId="Excel.SheetMacroEnabled.12">
                  <p:link updateAutomatic="1"/>
                </p:oleObj>
              </mc:Choice>
              <mc:Fallback>
                <p:oleObj name="Macro-Enabled Worksheet" r:id="rId7" imgW="3253801" imgH="41916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1813" y="1073150"/>
                        <a:ext cx="32543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2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7692" y="554622"/>
            <a:ext cx="19477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522" y="1184697"/>
            <a:ext cx="27907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Claims Incurred by Policy Class</a:t>
            </a:r>
            <a:endParaRPr lang="en-US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31883"/>
              </p:ext>
            </p:extLst>
          </p:nvPr>
        </p:nvGraphicFramePr>
        <p:xfrm>
          <a:off x="1231900" y="1790700"/>
          <a:ext cx="56007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Macro-Enabled Worksheet" r:id="rId5" imgW="5600700" imgH="3672779" progId="Excel.SheetMacroEnabled.12">
                  <p:link updateAutomatic="1"/>
                </p:oleObj>
              </mc:Choice>
              <mc:Fallback>
                <p:oleObj name="Macro-Enabled Worksheet" r:id="rId5" imgW="5600700" imgH="3672779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1900" y="1790700"/>
                        <a:ext cx="5600700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44624"/>
              </p:ext>
            </p:extLst>
          </p:nvPr>
        </p:nvGraphicFramePr>
        <p:xfrm>
          <a:off x="6831460" y="1789385"/>
          <a:ext cx="50371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Macro-Enabled Worksheet" r:id="rId7" imgW="5036760" imgH="1104840" progId="Excel.SheetMacroEnabled.12">
                  <p:link updateAutomatic="1"/>
                </p:oleObj>
              </mc:Choice>
              <mc:Fallback>
                <p:oleObj name="Macro-Enabled Worksheet" r:id="rId7" imgW="5036760" imgH="110484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1460" y="1789385"/>
                        <a:ext cx="5037137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3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495403"/>
            <a:ext cx="3159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</a:rPr>
              <a:t>Performance by Policy Class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316" y="554622"/>
            <a:ext cx="19477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09926"/>
              </p:ext>
            </p:extLst>
          </p:nvPr>
        </p:nvGraphicFramePr>
        <p:xfrm>
          <a:off x="1220788" y="1465263"/>
          <a:ext cx="56007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Macro-Enabled Worksheet" r:id="rId5" imgW="5600700" imgH="3520440" progId="Excel.SheetMacroEnabled.12">
                  <p:link updateAutomatic="1"/>
                </p:oleObj>
              </mc:Choice>
              <mc:Fallback>
                <p:oleObj name="Macro-Enabled Worksheet" r:id="rId5" imgW="5600700" imgH="352044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0788" y="1465263"/>
                        <a:ext cx="5600700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7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Balance Sheet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959" y="556953"/>
            <a:ext cx="21709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at </a:t>
            </a:r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971032"/>
              </p:ext>
            </p:extLst>
          </p:nvPr>
        </p:nvGraphicFramePr>
        <p:xfrm>
          <a:off x="2009601" y="1428751"/>
          <a:ext cx="46482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Worksheet" r:id="rId5" imgW="4648287" imgH="4000588" progId="Excel.Sheet.12">
                  <p:link updateAutomatic="1"/>
                </p:oleObj>
              </mc:Choice>
              <mc:Fallback>
                <p:oleObj name="Worksheet" r:id="rId5" imgW="4648287" imgH="40005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9601" y="1428751"/>
                        <a:ext cx="46482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EFF"/>
                </a:solidFill>
              </a:rPr>
              <a:t>Welcome &amp; opening remarks</a:t>
            </a: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18726" r="5478"/>
          <a:stretch/>
        </p:blipFill>
        <p:spPr>
          <a:xfrm>
            <a:off x="3113303" y="2181225"/>
            <a:ext cx="2637640" cy="3762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91" y="3734332"/>
            <a:ext cx="2597845" cy="12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Income Statement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5145" y="554622"/>
            <a:ext cx="19477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73499"/>
              </p:ext>
            </p:extLst>
          </p:nvPr>
        </p:nvGraphicFramePr>
        <p:xfrm>
          <a:off x="1399033" y="1145330"/>
          <a:ext cx="58197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Worksheet" r:id="rId5" imgW="5819764" imgH="4267259" progId="Excel.Sheet.12">
                  <p:link updateAutomatic="1"/>
                </p:oleObj>
              </mc:Choice>
              <mc:Fallback>
                <p:oleObj name="Worksheet" r:id="rId5" imgW="5819764" imgH="426725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9033" y="1145330"/>
                        <a:ext cx="58197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Income Statement</a:t>
            </a: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5145" y="554622"/>
            <a:ext cx="19477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February 28, 2021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93384"/>
              </p:ext>
            </p:extLst>
          </p:nvPr>
        </p:nvGraphicFramePr>
        <p:xfrm>
          <a:off x="1331942" y="1147878"/>
          <a:ext cx="581977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Worksheet" r:id="rId5" imgW="5819764" imgH="4362479" progId="Excel.Sheet.12">
                  <p:link updateAutomatic="1"/>
                </p:oleObj>
              </mc:Choice>
              <mc:Fallback>
                <p:oleObj name="Worksheet" r:id="rId5" imgW="5819764" imgH="43624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942" y="1147878"/>
                        <a:ext cx="5819775" cy="436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5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All Mutuals Comparison for 2020</a:t>
            </a: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3200" dirty="0" smtClean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Excludes Commonwell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99458"/>
              </p:ext>
            </p:extLst>
          </p:nvPr>
        </p:nvGraphicFramePr>
        <p:xfrm>
          <a:off x="950906" y="1666055"/>
          <a:ext cx="6397896" cy="14951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4010">
                  <a:extLst>
                    <a:ext uri="{9D8B030D-6E8A-4147-A177-3AD203B41FA5}">
                      <a16:colId xmlns:a16="http://schemas.microsoft.com/office/drawing/2014/main" val="172437192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5247111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62459265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Premiums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MUTUALS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66167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34,024,031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926,950,000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2052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31,404,648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860,910,000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5439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All Mutuals Comparison for 2020</a:t>
            </a: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3200" dirty="0" smtClean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Excludes Commonwell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99445"/>
              </p:ext>
            </p:extLst>
          </p:nvPr>
        </p:nvGraphicFramePr>
        <p:xfrm>
          <a:off x="950906" y="1666055"/>
          <a:ext cx="6397896" cy="17614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4010">
                  <a:extLst>
                    <a:ext uri="{9D8B030D-6E8A-4147-A177-3AD203B41FA5}">
                      <a16:colId xmlns:a16="http://schemas.microsoft.com/office/drawing/2014/main" val="172437192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5247111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62459265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Policy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MUTUALS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166167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20,497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570,703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2052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20,110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584,566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5439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(2.4%)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All Mutuals Comparison for 2020</a:t>
            </a: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3200" dirty="0" smtClean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Excludes Commonwell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67183"/>
              </p:ext>
            </p:extLst>
          </p:nvPr>
        </p:nvGraphicFramePr>
        <p:xfrm>
          <a:off x="950906" y="1666055"/>
          <a:ext cx="6397896" cy="17614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4010">
                  <a:extLst>
                    <a:ext uri="{9D8B030D-6E8A-4147-A177-3AD203B41FA5}">
                      <a16:colId xmlns:a16="http://schemas.microsoft.com/office/drawing/2014/main" val="172437192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5247111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62459265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Claims Incurred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MUTUALS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166167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17,507,141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444,900,000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2052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16,751,593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483,300,000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5439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(7.9%)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All Mutuals Comparison for 2020</a:t>
            </a: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3200" dirty="0" smtClean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Excludes Commonwell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6223"/>
              </p:ext>
            </p:extLst>
          </p:nvPr>
        </p:nvGraphicFramePr>
        <p:xfrm>
          <a:off x="950906" y="1666055"/>
          <a:ext cx="6397896" cy="17614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4010">
                  <a:extLst>
                    <a:ext uri="{9D8B030D-6E8A-4147-A177-3AD203B41FA5}">
                      <a16:colId xmlns:a16="http://schemas.microsoft.com/office/drawing/2014/main" val="172437192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5247111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62459265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Claims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MUTUALS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166167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27,828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2052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36,225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5439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(13.6%)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(23.2%)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8314259" y="2740321"/>
            <a:ext cx="3159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All Mutuals Comparison for 2020</a:t>
            </a: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endParaRPr lang="en-CA" sz="3200" dirty="0" smtClean="0">
              <a:solidFill>
                <a:schemeClr val="bg1"/>
              </a:solidFill>
            </a:endParaRPr>
          </a:p>
          <a:p>
            <a:pPr algn="ctr"/>
            <a:endParaRPr lang="en-CA" sz="3200" dirty="0">
              <a:solidFill>
                <a:schemeClr val="bg1"/>
              </a:solidFill>
            </a:endParaRPr>
          </a:p>
          <a:p>
            <a:pPr algn="ctr"/>
            <a:r>
              <a:rPr lang="en-CA" sz="2000" dirty="0" smtClean="0">
                <a:solidFill>
                  <a:schemeClr val="bg1"/>
                </a:solidFill>
              </a:rPr>
              <a:t>Excludes Commonwell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95405"/>
              </p:ext>
            </p:extLst>
          </p:nvPr>
        </p:nvGraphicFramePr>
        <p:xfrm>
          <a:off x="950906" y="1666055"/>
          <a:ext cx="6397896" cy="14951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4010">
                  <a:extLst>
                    <a:ext uri="{9D8B030D-6E8A-4147-A177-3AD203B41FA5}">
                      <a16:colId xmlns:a16="http://schemas.microsoft.com/office/drawing/2014/main" val="1724371920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52471111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1562459265"/>
                    </a:ext>
                  </a:extLst>
                </a:gridCol>
              </a:tblGrid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Loss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MUTUALS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166167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2052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56.3%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59.4%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5439"/>
                  </a:ext>
                </a:extLst>
              </a:tr>
              <a:tr h="373789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(5.3%)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(16.5%)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7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6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budget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136" y="2612569"/>
            <a:ext cx="5670583" cy="1105989"/>
          </a:xfrm>
        </p:spPr>
        <p:txBody>
          <a:bodyPr>
            <a:noAutofit/>
          </a:bodyPr>
          <a:lstStyle/>
          <a:p>
            <a:r>
              <a:rPr lang="en-CA" sz="6600" dirty="0" smtClean="0"/>
              <a:t>Display</a:t>
            </a:r>
            <a:endParaRPr lang="en-CA" sz="66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donations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declaration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753" y="3112150"/>
            <a:ext cx="4922461" cy="13908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Conflict of Interest</a:t>
            </a:r>
            <a:endParaRPr lang="en-CA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Pandemic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Community room, board meeting criteria, </a:t>
            </a:r>
            <a:r>
              <a:rPr lang="en-CA" dirty="0" err="1" smtClean="0"/>
              <a:t>vacinations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Additional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971" y="770336"/>
            <a:ext cx="3455970" cy="828947"/>
          </a:xfrm>
        </p:spPr>
        <p:txBody>
          <a:bodyPr>
            <a:noAutofit/>
          </a:bodyPr>
          <a:lstStyle/>
          <a:p>
            <a:r>
              <a:rPr lang="en-CA" sz="4400" dirty="0" smtClean="0"/>
              <a:t>Motion</a:t>
            </a:r>
            <a:endParaRPr lang="en-C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771451" y="2383421"/>
            <a:ext cx="937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“That the meeting be adjourned”</a:t>
            </a:r>
            <a:endParaRPr lang="en-C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73662" y="691402"/>
            <a:ext cx="1080000" cy="1080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Satellite"/>
          <p:cNvSpPr/>
          <p:nvPr/>
        </p:nvSpPr>
        <p:spPr>
          <a:xfrm>
            <a:off x="625662" y="953960"/>
            <a:ext cx="576000" cy="57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1497" y="3413780"/>
            <a:ext cx="3070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In-camera to follow…..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056" y="2699655"/>
            <a:ext cx="5670583" cy="1105989"/>
          </a:xfrm>
        </p:spPr>
        <p:txBody>
          <a:bodyPr>
            <a:noAutofit/>
          </a:bodyPr>
          <a:lstStyle/>
          <a:p>
            <a:r>
              <a:rPr lang="en-CA" sz="6600" dirty="0" smtClean="0"/>
              <a:t>In-camera</a:t>
            </a:r>
            <a:endParaRPr lang="en-CA" sz="6600" dirty="0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" y="5854864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2021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69" y="3016900"/>
            <a:ext cx="4922461" cy="139084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CA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“To protect your future as if it’s our own”</a:t>
            </a:r>
            <a:endParaRPr lang="en-CA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324" y="3035950"/>
            <a:ext cx="8997351" cy="139084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CA" sz="3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CA" sz="3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family striving to provide you with peace of mind by protecting your tomorrows today</a:t>
            </a:r>
            <a:r>
              <a:rPr lang="en-CA" sz="3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en-CA" sz="3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11187"/>
            <a:ext cx="11029615" cy="3358340"/>
          </a:xfrm>
        </p:spPr>
        <p:txBody>
          <a:bodyPr>
            <a:normAutofit lnSpcReduction="10000"/>
          </a:bodyPr>
          <a:lstStyle/>
          <a:p>
            <a:pPr lvl="0"/>
            <a:r>
              <a:rPr lang="en-CA" sz="2400" dirty="0" smtClean="0"/>
              <a:t>Approval of agenda</a:t>
            </a:r>
          </a:p>
          <a:p>
            <a:pPr lvl="0"/>
            <a:r>
              <a:rPr lang="en-CA" sz="2400" dirty="0" smtClean="0"/>
              <a:t>Consent Agenda Items</a:t>
            </a:r>
          </a:p>
          <a:p>
            <a:pPr lvl="0"/>
            <a:r>
              <a:rPr lang="en-CA" sz="2400" dirty="0" smtClean="0"/>
              <a:t>Annual Meeting</a:t>
            </a:r>
          </a:p>
          <a:p>
            <a:pPr lvl="0"/>
            <a:r>
              <a:rPr lang="en-CA" sz="2400" dirty="0" smtClean="0"/>
              <a:t>Statistics &amp; Financial</a:t>
            </a:r>
          </a:p>
          <a:p>
            <a:pPr lvl="0"/>
            <a:r>
              <a:rPr lang="en-CA" sz="2400" dirty="0" smtClean="0"/>
              <a:t>Budget</a:t>
            </a:r>
          </a:p>
          <a:p>
            <a:pPr lvl="0"/>
            <a:r>
              <a:rPr lang="en-CA" sz="2400" dirty="0" smtClean="0"/>
              <a:t>Donations</a:t>
            </a:r>
          </a:p>
          <a:p>
            <a:pPr lvl="0"/>
            <a:r>
              <a:rPr lang="en-CA" sz="2400" dirty="0" smtClean="0"/>
              <a:t>Pandemic Risk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971" y="770336"/>
            <a:ext cx="3455970" cy="828947"/>
          </a:xfrm>
        </p:spPr>
        <p:txBody>
          <a:bodyPr>
            <a:noAutofit/>
          </a:bodyPr>
          <a:lstStyle/>
          <a:p>
            <a:r>
              <a:rPr lang="en-CA" sz="4400" dirty="0" smtClean="0"/>
              <a:t>Motion</a:t>
            </a:r>
            <a:endParaRPr lang="en-C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72687" y="2823995"/>
            <a:ext cx="9517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“That the Agenda by adopted as distributed.”</a:t>
            </a:r>
            <a:endParaRPr lang="en-C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73662" y="691402"/>
            <a:ext cx="1080000" cy="1080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Satellite"/>
          <p:cNvSpPr/>
          <p:nvPr/>
        </p:nvSpPr>
        <p:spPr>
          <a:xfrm>
            <a:off x="625662" y="953960"/>
            <a:ext cx="576000" cy="57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Consent agenda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11187"/>
            <a:ext cx="11029615" cy="3358340"/>
          </a:xfrm>
        </p:spPr>
        <p:txBody>
          <a:bodyPr>
            <a:normAutofit/>
          </a:bodyPr>
          <a:lstStyle/>
          <a:p>
            <a:pPr lvl="0"/>
            <a:r>
              <a:rPr lang="en-CA" sz="2400" dirty="0" smtClean="0"/>
              <a:t>OMIA Updates</a:t>
            </a:r>
          </a:p>
          <a:p>
            <a:pPr lvl="0"/>
            <a:r>
              <a:rPr lang="en-CA" sz="2400" dirty="0" smtClean="0"/>
              <a:t>Collectivfide Updates</a:t>
            </a:r>
          </a:p>
          <a:p>
            <a:pPr lvl="0"/>
            <a:r>
              <a:rPr lang="en-CA" sz="2400" dirty="0" smtClean="0"/>
              <a:t>Management Discussion &amp; Analysis</a:t>
            </a:r>
          </a:p>
          <a:p>
            <a:pPr lvl="0"/>
            <a:r>
              <a:rPr lang="en-CA" sz="2400" dirty="0" smtClean="0"/>
              <a:t>Board Meeting Survey</a:t>
            </a:r>
          </a:p>
          <a:p>
            <a:pPr lvl="0"/>
            <a:r>
              <a:rPr lang="en-CA" sz="2400" dirty="0" smtClean="0"/>
              <a:t>Company 789 Restructuring</a:t>
            </a:r>
          </a:p>
          <a:p>
            <a:pPr lvl="0"/>
            <a:r>
              <a:rPr lang="en-CA" sz="2400" dirty="0" smtClean="0"/>
              <a:t>Management Reports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971" y="770336"/>
            <a:ext cx="3455970" cy="828947"/>
          </a:xfrm>
        </p:spPr>
        <p:txBody>
          <a:bodyPr>
            <a:noAutofit/>
          </a:bodyPr>
          <a:lstStyle/>
          <a:p>
            <a:r>
              <a:rPr lang="en-CA" sz="4400" dirty="0" smtClean="0"/>
              <a:t>Motion</a:t>
            </a:r>
            <a:endParaRPr lang="en-CA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453662" y="2823994"/>
            <a:ext cx="9286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accept the Consent Agenda items as distributed.”</a:t>
            </a:r>
            <a:endParaRPr lang="en-C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73662" y="691402"/>
            <a:ext cx="1080000" cy="1080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Satellite"/>
          <p:cNvSpPr/>
          <p:nvPr/>
        </p:nvSpPr>
        <p:spPr>
          <a:xfrm>
            <a:off x="625662" y="953960"/>
            <a:ext cx="576000" cy="57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156362" y="2823994"/>
            <a:ext cx="404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endParaRPr lang="en-CA" sz="4000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0589"/>
            <a:ext cx="9525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E3852F5D-AAE7-473B-9767-8875B60BC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C8BF1-B0E4-49A1-808F-40F2AD30E743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0</TotalTime>
  <Words>792</Words>
  <Application>Microsoft Office PowerPoint</Application>
  <PresentationFormat>Widescreen</PresentationFormat>
  <Paragraphs>224</Paragraphs>
  <Slides>34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16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Calibri</vt:lpstr>
      <vt:lpstr>Gill Sans MT</vt:lpstr>
      <vt:lpstr>Wingdings 2</vt:lpstr>
      <vt:lpstr>Dividend</vt:lpstr>
      <vt:lpstr>file:///\\htmfile\company\Management%20Information\Managers%20excel%20files\President's%20Board%20File.xlsm!Experience%20Charts!%5bPresident's%20Board%20File.xlsm%5dExperience%20Charts%20Chart%203</vt:lpstr>
      <vt:lpstr>file:///\\htmfile\company\Management%20Information\Managers%20excel%20files\President's%20Board%20File.xlsm!Experience%20Charts!R6C12:R10C13</vt:lpstr>
      <vt:lpstr>file:///\\htmfile\company\Management%20Information\Managers%20excel%20files\President's%20Board%20File.xlsm!Experience%20Charts!%5bPresident's%20Board%20File.xlsm%5dExperience%20Charts%20Chart%205</vt:lpstr>
      <vt:lpstr>file:///\\htmfile\company\Management%20Information\Managers%20excel%20files\President's%20Board%20File.xlsm!Experience%20Charts!R64C12:R68C13</vt:lpstr>
      <vt:lpstr>file:///\\htmfile\company\Management%20Information\Managers%20excel%20files\President's%20Board%20File.xlsm!Experience%20Charts%20Month!%5bPresident's%20Board%20File.xlsm%5dExperience%20Charts%20Month%20Chart%205</vt:lpstr>
      <vt:lpstr>file:///\\htmfile\company\Management%20Information\Managers%20excel%20files\President's%20Board%20File.xlsm!Experience%20Charts%20Month!R119C12:R120C12</vt:lpstr>
      <vt:lpstr>file:///\\htmfile\company\Management%20Information\Managers%20excel%20files\President's%20Board%20File.xlsm!Experience%20Charts%20Month!%5bPresident's%20Board%20File.xlsm%5dExperience%20Charts%20Month%20Chart%202</vt:lpstr>
      <vt:lpstr>file:///\\htmfile\company\Management%20Information\Managers%20excel%20files\President's%20Board%20File.xlsm!Experience%20Charts%20Month!R33C12:R37C13</vt:lpstr>
      <vt:lpstr>file:///\\htmfile\company\Management%20Information\Managers%20excel%20files\President's%20Board%20File.xlsm!Experience%20Charts!%5bPresident's%20Board%20File.xlsm%5dExperience%20Charts%20Chart%207</vt:lpstr>
      <vt:lpstr>file:///\\htmfile\company\Management%20Information\Managers%20excel%20files\President's%20Board%20File.xlsm!Experience%20Charts!R118C12:R119C12</vt:lpstr>
      <vt:lpstr>file:///\\htmfile\company\Management%20Information\Managers%20excel%20files\President's%20Board%20File.xlsm!Experience%20Charts!%5bPresident's%20Board%20File.xlsm%5dExperience%20Charts%20Chart%204</vt:lpstr>
      <vt:lpstr>file:///\\htmfile\company\Management%20Information\Managers%20excel%20files\President's%20Board%20File.xlsm!Experience%20Charts!R33C12:R37C13</vt:lpstr>
      <vt:lpstr>file:///\\htmfile\company\Management%20Information\Managers%20excel%20files\President's%20Board%20File.xlsm!Experience%20Charts!%5bPresident's%20Board%20File.xlsm%5dExperience%20Charts%20Chart%206</vt:lpstr>
      <vt:lpstr>\\htmfile\company\Management Information\Budget\Budget 2021\Budget 2021 with Balance Sheet.xlsx!Summary Monthly!R27C11:R48C17</vt:lpstr>
      <vt:lpstr>\\htmfile\company\Management Information\Budget\Budget 2021\Budget 2021 with Balance Sheet.xlsx!Summary Monthly!R3C11:R23C15</vt:lpstr>
      <vt:lpstr>\\htmfile\company\Management Information\Budget\Budget 2021\Budget 2021 with Balance Sheet.xlsx!Summary Monthly!R52C11:R73C17</vt:lpstr>
      <vt:lpstr>HTM Insurance Company</vt:lpstr>
      <vt:lpstr>Welcome &amp; opening remarks</vt:lpstr>
      <vt:lpstr>declaration</vt:lpstr>
      <vt:lpstr>mission</vt:lpstr>
      <vt:lpstr>vision</vt:lpstr>
      <vt:lpstr>summary agenda</vt:lpstr>
      <vt:lpstr>Motion</vt:lpstr>
      <vt:lpstr>Consent agenda documents</vt:lpstr>
      <vt:lpstr>Motion</vt:lpstr>
      <vt:lpstr>Annual meeting</vt:lpstr>
      <vt:lpstr>President’s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Display</vt:lpstr>
      <vt:lpstr>donations</vt:lpstr>
      <vt:lpstr>Pandemic risk</vt:lpstr>
      <vt:lpstr>Other business</vt:lpstr>
      <vt:lpstr>Motion</vt:lpstr>
      <vt:lpstr>In-camera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2020-05-09T10:42:50Z</dcterms:created>
  <dcterms:modified xsi:type="dcterms:W3CDTF">2021-03-11T02:06:56Z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