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72" r:id="rId4"/>
  </p:sldMasterIdLst>
  <p:notesMasterIdLst>
    <p:notesMasterId r:id="rId125"/>
  </p:notesMasterIdLst>
  <p:handoutMasterIdLst>
    <p:handoutMasterId r:id="rId126"/>
  </p:handoutMasterIdLst>
  <p:sldIdLst>
    <p:sldId id="256" r:id="rId5"/>
    <p:sldId id="261" r:id="rId6"/>
    <p:sldId id="266" r:id="rId7"/>
    <p:sldId id="267" r:id="rId8"/>
    <p:sldId id="268" r:id="rId9"/>
    <p:sldId id="264" r:id="rId10"/>
    <p:sldId id="274" r:id="rId11"/>
    <p:sldId id="276" r:id="rId12"/>
    <p:sldId id="277" r:id="rId13"/>
    <p:sldId id="295" r:id="rId14"/>
    <p:sldId id="514" r:id="rId15"/>
    <p:sldId id="515" r:id="rId16"/>
    <p:sldId id="512" r:id="rId17"/>
    <p:sldId id="296" r:id="rId18"/>
    <p:sldId id="399" r:id="rId19"/>
    <p:sldId id="398" r:id="rId20"/>
    <p:sldId id="397" r:id="rId21"/>
    <p:sldId id="373" r:id="rId22"/>
    <p:sldId id="395" r:id="rId23"/>
    <p:sldId id="522" r:id="rId24"/>
    <p:sldId id="394" r:id="rId25"/>
    <p:sldId id="384" r:id="rId26"/>
    <p:sldId id="386" r:id="rId27"/>
    <p:sldId id="388" r:id="rId28"/>
    <p:sldId id="390" r:id="rId29"/>
    <p:sldId id="391" r:id="rId30"/>
    <p:sldId id="392" r:id="rId31"/>
    <p:sldId id="297" r:id="rId32"/>
    <p:sldId id="298" r:id="rId33"/>
    <p:sldId id="335" r:id="rId34"/>
    <p:sldId id="337" r:id="rId35"/>
    <p:sldId id="355" r:id="rId36"/>
    <p:sldId id="356" r:id="rId37"/>
    <p:sldId id="415" r:id="rId38"/>
    <p:sldId id="260" r:id="rId39"/>
    <p:sldId id="416" r:id="rId40"/>
    <p:sldId id="358" r:id="rId41"/>
    <p:sldId id="417" r:id="rId42"/>
    <p:sldId id="359" r:id="rId43"/>
    <p:sldId id="345" r:id="rId44"/>
    <p:sldId id="346" r:id="rId45"/>
    <p:sldId id="360" r:id="rId46"/>
    <p:sldId id="364" r:id="rId47"/>
    <p:sldId id="418" r:id="rId48"/>
    <p:sldId id="352" r:id="rId49"/>
    <p:sldId id="299" r:id="rId50"/>
    <p:sldId id="430" r:id="rId51"/>
    <p:sldId id="357" r:id="rId52"/>
    <p:sldId id="323" r:id="rId53"/>
    <p:sldId id="324" r:id="rId54"/>
    <p:sldId id="325" r:id="rId55"/>
    <p:sldId id="327" r:id="rId56"/>
    <p:sldId id="326" r:id="rId57"/>
    <p:sldId id="328" r:id="rId58"/>
    <p:sldId id="329" r:id="rId59"/>
    <p:sldId id="330" r:id="rId60"/>
    <p:sldId id="331" r:id="rId61"/>
    <p:sldId id="332" r:id="rId62"/>
    <p:sldId id="301" r:id="rId63"/>
    <p:sldId id="458" r:id="rId64"/>
    <p:sldId id="302" r:id="rId65"/>
    <p:sldId id="462" r:id="rId66"/>
    <p:sldId id="459" r:id="rId67"/>
    <p:sldId id="485" r:id="rId68"/>
    <p:sldId id="474" r:id="rId69"/>
    <p:sldId id="473" r:id="rId70"/>
    <p:sldId id="472" r:id="rId71"/>
    <p:sldId id="471" r:id="rId72"/>
    <p:sldId id="469" r:id="rId73"/>
    <p:sldId id="468" r:id="rId74"/>
    <p:sldId id="467" r:id="rId75"/>
    <p:sldId id="466" r:id="rId76"/>
    <p:sldId id="463" r:id="rId77"/>
    <p:sldId id="465" r:id="rId78"/>
    <p:sldId id="487" r:id="rId79"/>
    <p:sldId id="490" r:id="rId80"/>
    <p:sldId id="488" r:id="rId81"/>
    <p:sldId id="489" r:id="rId82"/>
    <p:sldId id="493" r:id="rId83"/>
    <p:sldId id="492" r:id="rId84"/>
    <p:sldId id="491" r:id="rId85"/>
    <p:sldId id="494" r:id="rId86"/>
    <p:sldId id="496" r:id="rId87"/>
    <p:sldId id="495" r:id="rId88"/>
    <p:sldId id="500" r:id="rId89"/>
    <p:sldId id="499" r:id="rId90"/>
    <p:sldId id="498" r:id="rId91"/>
    <p:sldId id="502" r:id="rId92"/>
    <p:sldId id="501" r:id="rId93"/>
    <p:sldId id="497" r:id="rId94"/>
    <p:sldId id="506" r:id="rId95"/>
    <p:sldId id="505" r:id="rId96"/>
    <p:sldId id="504" r:id="rId97"/>
    <p:sldId id="503" r:id="rId98"/>
    <p:sldId id="509" r:id="rId99"/>
    <p:sldId id="507" r:id="rId100"/>
    <p:sldId id="511" r:id="rId101"/>
    <p:sldId id="464" r:id="rId102"/>
    <p:sldId id="303" r:id="rId103"/>
    <p:sldId id="460" r:id="rId104"/>
    <p:sldId id="419" r:id="rId105"/>
    <p:sldId id="421" r:id="rId106"/>
    <p:sldId id="457" r:id="rId107"/>
    <p:sldId id="305" r:id="rId108"/>
    <p:sldId id="422" r:id="rId109"/>
    <p:sldId id="516" r:id="rId110"/>
    <p:sldId id="517" r:id="rId111"/>
    <p:sldId id="518" r:id="rId112"/>
    <p:sldId id="519" r:id="rId113"/>
    <p:sldId id="520" r:id="rId114"/>
    <p:sldId id="521" r:id="rId115"/>
    <p:sldId id="428" r:id="rId116"/>
    <p:sldId id="523" r:id="rId117"/>
    <p:sldId id="524" r:id="rId118"/>
    <p:sldId id="525" r:id="rId119"/>
    <p:sldId id="431" r:id="rId120"/>
    <p:sldId id="526" r:id="rId121"/>
    <p:sldId id="527" r:id="rId122"/>
    <p:sldId id="306" r:id="rId123"/>
    <p:sldId id="321" r:id="rId124"/>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230" autoAdjust="0"/>
  </p:normalViewPr>
  <p:slideViewPr>
    <p:cSldViewPr snapToGrid="0">
      <p:cViewPr varScale="1">
        <p:scale>
          <a:sx n="115" d="100"/>
          <a:sy n="115" d="100"/>
        </p:scale>
        <p:origin x="432" y="108"/>
      </p:cViewPr>
      <p:guideLst/>
    </p:cSldViewPr>
  </p:slideViewPr>
  <p:notesTextViewPr>
    <p:cViewPr>
      <p:scale>
        <a:sx n="1" d="1"/>
        <a:sy n="1" d="1"/>
      </p:scale>
      <p:origin x="0" y="0"/>
    </p:cViewPr>
  </p:notesTextViewPr>
  <p:sorterViewPr>
    <p:cViewPr>
      <p:scale>
        <a:sx n="70" d="100"/>
        <a:sy n="70" d="100"/>
      </p:scale>
      <p:origin x="0" y="-13306"/>
    </p:cViewPr>
  </p:sorterViewPr>
  <p:notesViewPr>
    <p:cSldViewPr snapToGrid="0">
      <p:cViewPr varScale="1">
        <p:scale>
          <a:sx n="66" d="100"/>
          <a:sy n="66" d="100"/>
        </p:scale>
        <p:origin x="3134" y="3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htmfile\company\Management%20Information\Managers%20excel%20files\Distribution%20Lead%20Rep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'New Policy Broker'!$C$10</c:f>
              <c:strCache>
                <c:ptCount val="1"/>
                <c:pt idx="0">
                  <c:v>New Policy Count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cat>
            <c:strRef>
              <c:f>'New Policy Broker'!$B$11:$B$15</c:f>
              <c:strCache>
                <c:ptCount val="5"/>
                <c:pt idx="0">
                  <c:v>66-Newman Insurance, Campbellford</c:v>
                </c:pt>
                <c:pt idx="1">
                  <c:v>11 - G&amp;B Allen Insurance</c:v>
                </c:pt>
                <c:pt idx="2">
                  <c:v>19 - Elliott Insurance, Port Hope</c:v>
                </c:pt>
                <c:pt idx="3">
                  <c:v>84 - Vasey Insurance </c:v>
                </c:pt>
                <c:pt idx="4">
                  <c:v>14 - Canada Brokerlink</c:v>
                </c:pt>
              </c:strCache>
            </c:strRef>
          </c:cat>
          <c:val>
            <c:numRef>
              <c:f>'New Policy Broker'!$C$11:$C$15</c:f>
              <c:numCache>
                <c:formatCode>General</c:formatCode>
                <c:ptCount val="5"/>
                <c:pt idx="0">
                  <c:v>472</c:v>
                </c:pt>
                <c:pt idx="1">
                  <c:v>428</c:v>
                </c:pt>
                <c:pt idx="2">
                  <c:v>149</c:v>
                </c:pt>
                <c:pt idx="3">
                  <c:v>144</c:v>
                </c:pt>
                <c:pt idx="4">
                  <c:v>122</c:v>
                </c:pt>
              </c:numCache>
            </c:numRef>
          </c:val>
          <c:extLst>
            <c:ext xmlns:c16="http://schemas.microsoft.com/office/drawing/2014/chart" uri="{C3380CC4-5D6E-409C-BE32-E72D297353CC}">
              <c16:uniqueId val="{00000000-CCAC-4E3D-9182-E4A735C73210}"/>
            </c:ext>
          </c:extLst>
        </c:ser>
        <c:dLbls>
          <c:showLegendKey val="0"/>
          <c:showVal val="0"/>
          <c:showCatName val="0"/>
          <c:showSerName val="0"/>
          <c:showPercent val="0"/>
          <c:showBubbleSize val="0"/>
        </c:dLbls>
        <c:gapWidth val="150"/>
        <c:shape val="box"/>
        <c:axId val="169823768"/>
        <c:axId val="169824160"/>
        <c:axId val="0"/>
      </c:bar3DChart>
      <c:catAx>
        <c:axId val="169823768"/>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9824160"/>
        <c:crosses val="autoZero"/>
        <c:auto val="1"/>
        <c:lblAlgn val="ctr"/>
        <c:lblOffset val="100"/>
        <c:noMultiLvlLbl val="0"/>
      </c:catAx>
      <c:valAx>
        <c:axId val="169824160"/>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982376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 Id="rId4" Type="http://schemas.openxmlformats.org/officeDocument/2006/relationships/image" Target="../media/image25.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 Id="rId5" Type="http://schemas.openxmlformats.org/officeDocument/2006/relationships/image" Target="../media/image30.emf"/><Relationship Id="rId4" Type="http://schemas.openxmlformats.org/officeDocument/2006/relationships/image" Target="../media/image29.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 Id="rId4" Type="http://schemas.openxmlformats.org/officeDocument/2006/relationships/image" Target="../media/image34.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image" Target="../media/image35.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image" Target="../media/image57.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emf"/><Relationship Id="rId4" Type="http://schemas.openxmlformats.org/officeDocument/2006/relationships/image" Target="../media/image65.emf"/></Relationships>
</file>

<file path=ppt/drawings/_rels/vmlDrawing32.v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image" Target="../media/image67.emf"/><Relationship Id="rId1" Type="http://schemas.openxmlformats.org/officeDocument/2006/relationships/image" Target="../media/image66.emf"/><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44646B-21C0-410B-BA17-64C59EB2927D}"/>
              </a:ext>
            </a:extLst>
          </p:cNvPr>
          <p:cNvSpPr>
            <a:spLocks noGrp="1"/>
          </p:cNvSpPr>
          <p:nvPr>
            <p:ph type="hdr" sz="quarter"/>
          </p:nvPr>
        </p:nvSpPr>
        <p:spPr>
          <a:xfrm>
            <a:off x="0" y="1"/>
            <a:ext cx="2971800" cy="466434"/>
          </a:xfrm>
          <a:prstGeom prst="rect">
            <a:avLst/>
          </a:prstGeom>
        </p:spPr>
        <p:txBody>
          <a:bodyPr vert="horz" lIns="92302" tIns="46151" rIns="92302" bIns="46151" rtlCol="0"/>
          <a:lstStyle>
            <a:lvl1pPr algn="l">
              <a:defRPr sz="1200"/>
            </a:lvl1pPr>
          </a:lstStyle>
          <a:p>
            <a:endParaRPr lang="en-US" dirty="0"/>
          </a:p>
        </p:txBody>
      </p:sp>
      <p:sp>
        <p:nvSpPr>
          <p:cNvPr id="3" name="Date Placeholder 2">
            <a:extLst>
              <a:ext uri="{FF2B5EF4-FFF2-40B4-BE49-F238E27FC236}">
                <a16:creationId xmlns:a16="http://schemas.microsoft.com/office/drawing/2014/main" id="{C289392C-F5C5-4C38-94CE-455C7F402790}"/>
              </a:ext>
            </a:extLst>
          </p:cNvPr>
          <p:cNvSpPr>
            <a:spLocks noGrp="1"/>
          </p:cNvSpPr>
          <p:nvPr>
            <p:ph type="dt" sz="quarter" idx="1"/>
          </p:nvPr>
        </p:nvSpPr>
        <p:spPr>
          <a:xfrm>
            <a:off x="3884613" y="1"/>
            <a:ext cx="2971800" cy="466434"/>
          </a:xfrm>
          <a:prstGeom prst="rect">
            <a:avLst/>
          </a:prstGeom>
        </p:spPr>
        <p:txBody>
          <a:bodyPr vert="horz" lIns="92302" tIns="46151" rIns="92302" bIns="46151" rtlCol="0"/>
          <a:lstStyle>
            <a:lvl1pPr algn="r">
              <a:defRPr sz="1200"/>
            </a:lvl1pPr>
          </a:lstStyle>
          <a:p>
            <a:fld id="{4929A4FD-FAFB-4CDA-9DC5-D20CA18269A9}" type="datetimeFigureOut">
              <a:rPr lang="en-US" smtClean="0"/>
              <a:t>10/Feb/2021</a:t>
            </a:fld>
            <a:endParaRPr lang="en-US" dirty="0"/>
          </a:p>
        </p:txBody>
      </p:sp>
      <p:sp>
        <p:nvSpPr>
          <p:cNvPr id="4" name="Footer Placeholder 3">
            <a:extLst>
              <a:ext uri="{FF2B5EF4-FFF2-40B4-BE49-F238E27FC236}">
                <a16:creationId xmlns:a16="http://schemas.microsoft.com/office/drawing/2014/main" id="{A62F3D2C-86D2-4CEA-B1B8-750885E16DDF}"/>
              </a:ext>
            </a:extLst>
          </p:cNvPr>
          <p:cNvSpPr>
            <a:spLocks noGrp="1"/>
          </p:cNvSpPr>
          <p:nvPr>
            <p:ph type="ftr" sz="quarter" idx="2"/>
          </p:nvPr>
        </p:nvSpPr>
        <p:spPr>
          <a:xfrm>
            <a:off x="0" y="8829967"/>
            <a:ext cx="2971800" cy="466433"/>
          </a:xfrm>
          <a:prstGeom prst="rect">
            <a:avLst/>
          </a:prstGeom>
        </p:spPr>
        <p:txBody>
          <a:bodyPr vert="horz" lIns="92302" tIns="46151" rIns="92302" bIns="46151"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A6D5F72-69F2-4B4B-A943-B04C4B1E36A5}"/>
              </a:ext>
            </a:extLst>
          </p:cNvPr>
          <p:cNvSpPr>
            <a:spLocks noGrp="1"/>
          </p:cNvSpPr>
          <p:nvPr>
            <p:ph type="sldNum" sz="quarter" idx="3"/>
          </p:nvPr>
        </p:nvSpPr>
        <p:spPr>
          <a:xfrm>
            <a:off x="3884613" y="8829967"/>
            <a:ext cx="2971800" cy="466433"/>
          </a:xfrm>
          <a:prstGeom prst="rect">
            <a:avLst/>
          </a:prstGeom>
        </p:spPr>
        <p:txBody>
          <a:bodyPr vert="horz" lIns="92302" tIns="46151" rIns="92302" bIns="46151" rtlCol="0" anchor="b"/>
          <a:lstStyle>
            <a:lvl1pPr algn="r">
              <a:defRPr sz="1200"/>
            </a:lvl1pPr>
          </a:lstStyle>
          <a:p>
            <a:fld id="{E3BEBA49-8001-49C3-9348-74483362155A}" type="slidenum">
              <a:rPr lang="en-US" smtClean="0"/>
              <a:t>‹#›</a:t>
            </a:fld>
            <a:endParaRPr lang="en-US" dirty="0"/>
          </a:p>
        </p:txBody>
      </p:sp>
    </p:spTree>
    <p:extLst>
      <p:ext uri="{BB962C8B-B14F-4D97-AF65-F5344CB8AC3E}">
        <p14:creationId xmlns:p14="http://schemas.microsoft.com/office/powerpoint/2010/main" val="2747906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2302" tIns="46151" rIns="92302" bIns="46151" rtlCol="0"/>
          <a:lstStyle>
            <a:lvl1pPr algn="l">
              <a:defRPr sz="1200"/>
            </a:lvl1pPr>
          </a:lstStyle>
          <a:p>
            <a:endParaRPr lang="en-US" dirty="0"/>
          </a:p>
        </p:txBody>
      </p:sp>
      <p:sp>
        <p:nvSpPr>
          <p:cNvPr id="3" name="Date Placeholder 2"/>
          <p:cNvSpPr>
            <a:spLocks noGrp="1"/>
          </p:cNvSpPr>
          <p:nvPr>
            <p:ph type="dt" idx="1"/>
          </p:nvPr>
        </p:nvSpPr>
        <p:spPr>
          <a:xfrm>
            <a:off x="3884613" y="1"/>
            <a:ext cx="2971800" cy="466434"/>
          </a:xfrm>
          <a:prstGeom prst="rect">
            <a:avLst/>
          </a:prstGeom>
        </p:spPr>
        <p:txBody>
          <a:bodyPr vert="horz" lIns="92302" tIns="46151" rIns="92302" bIns="46151" rtlCol="0"/>
          <a:lstStyle>
            <a:lvl1pPr algn="r">
              <a:defRPr sz="1200"/>
            </a:lvl1pPr>
          </a:lstStyle>
          <a:p>
            <a:fld id="{CB91E35E-F34C-4F0E-B8A1-D9F5F49CB3AD}" type="datetimeFigureOut">
              <a:rPr lang="en-US" smtClean="0"/>
              <a:t>10/Feb/2021</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2302" tIns="46151" rIns="92302" bIns="46151"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2302" tIns="46151" rIns="92302" bIns="4615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2302" tIns="46151" rIns="92302" bIns="4615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2302" tIns="46151" rIns="92302" bIns="46151" rtlCol="0" anchor="b"/>
          <a:lstStyle>
            <a:lvl1pPr algn="r">
              <a:defRPr sz="1200"/>
            </a:lvl1pPr>
          </a:lstStyle>
          <a:p>
            <a:fld id="{CD3F15BC-4AA1-41C4-8C26-91A7E3BB93DC}" type="slidenum">
              <a:rPr lang="en-US" smtClean="0"/>
              <a:t>‹#›</a:t>
            </a:fld>
            <a:endParaRPr lang="en-US" dirty="0"/>
          </a:p>
        </p:txBody>
      </p:sp>
    </p:spTree>
    <p:extLst>
      <p:ext uri="{BB962C8B-B14F-4D97-AF65-F5344CB8AC3E}">
        <p14:creationId xmlns:p14="http://schemas.microsoft.com/office/powerpoint/2010/main" val="1413467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1</a:t>
            </a:fld>
            <a:endParaRPr lang="en-US" dirty="0"/>
          </a:p>
        </p:txBody>
      </p:sp>
    </p:spTree>
    <p:extLst>
      <p:ext uri="{BB962C8B-B14F-4D97-AF65-F5344CB8AC3E}">
        <p14:creationId xmlns:p14="http://schemas.microsoft.com/office/powerpoint/2010/main" val="4150052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10</a:t>
            </a:fld>
            <a:endParaRPr lang="en-US" dirty="0"/>
          </a:p>
        </p:txBody>
      </p:sp>
    </p:spTree>
    <p:extLst>
      <p:ext uri="{BB962C8B-B14F-4D97-AF65-F5344CB8AC3E}">
        <p14:creationId xmlns:p14="http://schemas.microsoft.com/office/powerpoint/2010/main" val="34741384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defTabSz="436580">
              <a:defRPr/>
            </a:pPr>
            <a:fld id="{CD3F15BC-4AA1-41C4-8C26-91A7E3BB93DC}" type="slidenum">
              <a:rPr lang="en-US">
                <a:solidFill>
                  <a:prstClr val="black"/>
                </a:solidFill>
                <a:latin typeface="Calibri" panose="020F0502020204030204"/>
              </a:rPr>
              <a:pPr defTabSz="436580">
                <a:defRPr/>
              </a:pPr>
              <a:t>100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643867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101</a:t>
            </a:fld>
            <a:endParaRPr lang="en-US" dirty="0"/>
          </a:p>
        </p:txBody>
      </p:sp>
    </p:spTree>
    <p:extLst>
      <p:ext uri="{BB962C8B-B14F-4D97-AF65-F5344CB8AC3E}">
        <p14:creationId xmlns:p14="http://schemas.microsoft.com/office/powerpoint/2010/main" val="2401004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102</a:t>
            </a:fld>
            <a:endParaRPr lang="en-US" dirty="0"/>
          </a:p>
        </p:txBody>
      </p:sp>
    </p:spTree>
    <p:extLst>
      <p:ext uri="{BB962C8B-B14F-4D97-AF65-F5344CB8AC3E}">
        <p14:creationId xmlns:p14="http://schemas.microsoft.com/office/powerpoint/2010/main" val="11685996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ALLAN</a:t>
            </a:r>
            <a:r>
              <a:rPr lang="en-CA" dirty="0" smtClean="0"/>
              <a:t>:  Now that we have reviewed all the materials.  The following motion has been made.  It is moved by Dave and seconded by Nancy, that Per Diems ….</a:t>
            </a:r>
          </a:p>
          <a:p>
            <a:endParaRPr lang="en-CA" dirty="0" smtClean="0"/>
          </a:p>
          <a:p>
            <a:r>
              <a:rPr lang="en-CA" b="1" dirty="0"/>
              <a:t>ALLAN</a:t>
            </a:r>
            <a:r>
              <a:rPr lang="en-CA" dirty="0"/>
              <a:t>:  Is there any discussion on the motion.</a:t>
            </a:r>
          </a:p>
          <a:p>
            <a:endParaRPr lang="en-CA" dirty="0"/>
          </a:p>
          <a:p>
            <a:r>
              <a:rPr lang="en-CA" b="1" dirty="0"/>
              <a:t>ALLAN</a:t>
            </a:r>
            <a:r>
              <a:rPr lang="en-CA" dirty="0"/>
              <a:t>:  Could we have a show of those in favour by raising your virtual hand.</a:t>
            </a:r>
          </a:p>
          <a:p>
            <a:endParaRPr lang="en-CA" dirty="0"/>
          </a:p>
          <a:p>
            <a:r>
              <a:rPr lang="en-CA" b="1" dirty="0"/>
              <a:t>ALLAN</a:t>
            </a:r>
            <a:r>
              <a:rPr lang="en-CA" dirty="0" smtClean="0"/>
              <a:t>:</a:t>
            </a:r>
            <a:endParaRPr lang="en-CA" dirty="0"/>
          </a:p>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103</a:t>
            </a:fld>
            <a:endParaRPr lang="en-US" dirty="0"/>
          </a:p>
        </p:txBody>
      </p:sp>
    </p:spTree>
    <p:extLst>
      <p:ext uri="{BB962C8B-B14F-4D97-AF65-F5344CB8AC3E}">
        <p14:creationId xmlns:p14="http://schemas.microsoft.com/office/powerpoint/2010/main" val="81074156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104</a:t>
            </a:fld>
            <a:endParaRPr lang="en-US" dirty="0"/>
          </a:p>
        </p:txBody>
      </p:sp>
    </p:spTree>
    <p:extLst>
      <p:ext uri="{BB962C8B-B14F-4D97-AF65-F5344CB8AC3E}">
        <p14:creationId xmlns:p14="http://schemas.microsoft.com/office/powerpoint/2010/main" val="92526919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105</a:t>
            </a:fld>
            <a:endParaRPr lang="en-US" dirty="0"/>
          </a:p>
        </p:txBody>
      </p:sp>
    </p:spTree>
    <p:extLst>
      <p:ext uri="{BB962C8B-B14F-4D97-AF65-F5344CB8AC3E}">
        <p14:creationId xmlns:p14="http://schemas.microsoft.com/office/powerpoint/2010/main" val="34592506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106</a:t>
            </a:fld>
            <a:endParaRPr lang="en-US" dirty="0"/>
          </a:p>
        </p:txBody>
      </p:sp>
    </p:spTree>
    <p:extLst>
      <p:ext uri="{BB962C8B-B14F-4D97-AF65-F5344CB8AC3E}">
        <p14:creationId xmlns:p14="http://schemas.microsoft.com/office/powerpoint/2010/main" val="29961103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107</a:t>
            </a:fld>
            <a:endParaRPr lang="en-US" dirty="0"/>
          </a:p>
        </p:txBody>
      </p:sp>
    </p:spTree>
    <p:extLst>
      <p:ext uri="{BB962C8B-B14F-4D97-AF65-F5344CB8AC3E}">
        <p14:creationId xmlns:p14="http://schemas.microsoft.com/office/powerpoint/2010/main" val="17239860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108</a:t>
            </a:fld>
            <a:endParaRPr lang="en-US" dirty="0"/>
          </a:p>
        </p:txBody>
      </p:sp>
    </p:spTree>
    <p:extLst>
      <p:ext uri="{BB962C8B-B14F-4D97-AF65-F5344CB8AC3E}">
        <p14:creationId xmlns:p14="http://schemas.microsoft.com/office/powerpoint/2010/main" val="732835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109</a:t>
            </a:fld>
            <a:endParaRPr lang="en-US" dirty="0"/>
          </a:p>
        </p:txBody>
      </p:sp>
    </p:spTree>
    <p:extLst>
      <p:ext uri="{BB962C8B-B14F-4D97-AF65-F5344CB8AC3E}">
        <p14:creationId xmlns:p14="http://schemas.microsoft.com/office/powerpoint/2010/main" val="3279448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been working on the preparation for the AGM</a:t>
            </a:r>
            <a:r>
              <a:rPr lang="en-US" baseline="0" dirty="0" smtClean="0"/>
              <a:t> along with the team put together to host our first virtual AGM.  The new role of Compliance Officer started in January.  I am slowing reducing my time in underwriting as others start to train to take over some of my responsibilities.  This will be a process that takes place over the next few months.  I am hoping to start working on a updating some of our current documents and develop a few others. I would like to develop a procedure that shows document retention time frames.  This will help us to stay on schedule for shredding of older documents. I will be setting up a monthly schedule to confirm if any complaints have been received to the company that are required to be reported to FSRA.  We usually have very few of these to report annually.  I have started a Compliance calendar to hopefully be a guide by month for the future.    </a:t>
            </a:r>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11</a:t>
            </a:fld>
            <a:endParaRPr lang="en-US" dirty="0"/>
          </a:p>
        </p:txBody>
      </p:sp>
    </p:spTree>
    <p:extLst>
      <p:ext uri="{BB962C8B-B14F-4D97-AF65-F5344CB8AC3E}">
        <p14:creationId xmlns:p14="http://schemas.microsoft.com/office/powerpoint/2010/main" val="29623898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110</a:t>
            </a:fld>
            <a:endParaRPr lang="en-US" dirty="0"/>
          </a:p>
        </p:txBody>
      </p:sp>
    </p:spTree>
    <p:extLst>
      <p:ext uri="{BB962C8B-B14F-4D97-AF65-F5344CB8AC3E}">
        <p14:creationId xmlns:p14="http://schemas.microsoft.com/office/powerpoint/2010/main" val="15790614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111</a:t>
            </a:fld>
            <a:endParaRPr lang="en-US" dirty="0"/>
          </a:p>
        </p:txBody>
      </p:sp>
    </p:spTree>
    <p:extLst>
      <p:ext uri="{BB962C8B-B14F-4D97-AF65-F5344CB8AC3E}">
        <p14:creationId xmlns:p14="http://schemas.microsoft.com/office/powerpoint/2010/main" val="6073704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112</a:t>
            </a:fld>
            <a:endParaRPr lang="en-US" dirty="0"/>
          </a:p>
        </p:txBody>
      </p:sp>
    </p:spTree>
    <p:extLst>
      <p:ext uri="{BB962C8B-B14F-4D97-AF65-F5344CB8AC3E}">
        <p14:creationId xmlns:p14="http://schemas.microsoft.com/office/powerpoint/2010/main" val="488778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ALLAN</a:t>
            </a:r>
            <a:r>
              <a:rPr lang="en-CA" dirty="0" smtClean="0"/>
              <a:t>:  Now that we have reviewed all the materials.  The following motion has been made.  It is moved by Dave and seconded by Nancy, that Per Diems ….</a:t>
            </a:r>
          </a:p>
          <a:p>
            <a:endParaRPr lang="en-CA" dirty="0" smtClean="0"/>
          </a:p>
          <a:p>
            <a:r>
              <a:rPr lang="en-CA" b="1" dirty="0"/>
              <a:t>ALLAN</a:t>
            </a:r>
            <a:r>
              <a:rPr lang="en-CA" dirty="0"/>
              <a:t>:  Is there any discussion on the motion.</a:t>
            </a:r>
          </a:p>
          <a:p>
            <a:endParaRPr lang="en-CA" dirty="0"/>
          </a:p>
          <a:p>
            <a:r>
              <a:rPr lang="en-CA" b="1" dirty="0"/>
              <a:t>ALLAN</a:t>
            </a:r>
            <a:r>
              <a:rPr lang="en-CA" dirty="0"/>
              <a:t>:  Could we have a show of those in favour by raising your virtual hand.</a:t>
            </a:r>
          </a:p>
          <a:p>
            <a:endParaRPr lang="en-CA" dirty="0"/>
          </a:p>
          <a:p>
            <a:r>
              <a:rPr lang="en-CA" b="1" dirty="0"/>
              <a:t>ALLAN</a:t>
            </a:r>
            <a:r>
              <a:rPr lang="en-CA" dirty="0" smtClean="0"/>
              <a:t>:</a:t>
            </a:r>
            <a:endParaRPr lang="en-CA" dirty="0"/>
          </a:p>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113</a:t>
            </a:fld>
            <a:endParaRPr lang="en-US" dirty="0"/>
          </a:p>
        </p:txBody>
      </p:sp>
    </p:spTree>
    <p:extLst>
      <p:ext uri="{BB962C8B-B14F-4D97-AF65-F5344CB8AC3E}">
        <p14:creationId xmlns:p14="http://schemas.microsoft.com/office/powerpoint/2010/main" val="77705903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114</a:t>
            </a:fld>
            <a:endParaRPr lang="en-US" dirty="0"/>
          </a:p>
        </p:txBody>
      </p:sp>
    </p:spTree>
    <p:extLst>
      <p:ext uri="{BB962C8B-B14F-4D97-AF65-F5344CB8AC3E}">
        <p14:creationId xmlns:p14="http://schemas.microsoft.com/office/powerpoint/2010/main" val="3279462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ALLAN</a:t>
            </a:r>
            <a:r>
              <a:rPr lang="en-CA" dirty="0" smtClean="0"/>
              <a:t>:  Now that we have reviewed all the materials.  The following motion has been made.  It is moved by Dave and seconded by Nancy, that Per Diems ….</a:t>
            </a:r>
          </a:p>
          <a:p>
            <a:endParaRPr lang="en-CA" dirty="0" smtClean="0"/>
          </a:p>
          <a:p>
            <a:r>
              <a:rPr lang="en-CA" b="1" dirty="0"/>
              <a:t>ALLAN</a:t>
            </a:r>
            <a:r>
              <a:rPr lang="en-CA" dirty="0"/>
              <a:t>:  Is there any discussion on the motion.</a:t>
            </a:r>
          </a:p>
          <a:p>
            <a:endParaRPr lang="en-CA" dirty="0"/>
          </a:p>
          <a:p>
            <a:r>
              <a:rPr lang="en-CA" b="1" dirty="0"/>
              <a:t>ALLAN</a:t>
            </a:r>
            <a:r>
              <a:rPr lang="en-CA" dirty="0"/>
              <a:t>:  Could we have a show of those in favour by raising your virtual hand.</a:t>
            </a:r>
          </a:p>
          <a:p>
            <a:endParaRPr lang="en-CA" dirty="0"/>
          </a:p>
          <a:p>
            <a:r>
              <a:rPr lang="en-CA" b="1" dirty="0"/>
              <a:t>ALLAN</a:t>
            </a:r>
            <a:r>
              <a:rPr lang="en-CA" dirty="0" smtClean="0"/>
              <a:t>:</a:t>
            </a:r>
            <a:endParaRPr lang="en-CA" dirty="0"/>
          </a:p>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115</a:t>
            </a:fld>
            <a:endParaRPr lang="en-US" dirty="0"/>
          </a:p>
        </p:txBody>
      </p:sp>
    </p:spTree>
    <p:extLst>
      <p:ext uri="{BB962C8B-B14F-4D97-AF65-F5344CB8AC3E}">
        <p14:creationId xmlns:p14="http://schemas.microsoft.com/office/powerpoint/2010/main" val="22738337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116</a:t>
            </a:fld>
            <a:endParaRPr lang="en-US" dirty="0"/>
          </a:p>
        </p:txBody>
      </p:sp>
    </p:spTree>
    <p:extLst>
      <p:ext uri="{BB962C8B-B14F-4D97-AF65-F5344CB8AC3E}">
        <p14:creationId xmlns:p14="http://schemas.microsoft.com/office/powerpoint/2010/main" val="23356336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117</a:t>
            </a:fld>
            <a:endParaRPr lang="en-US" dirty="0"/>
          </a:p>
        </p:txBody>
      </p:sp>
    </p:spTree>
    <p:extLst>
      <p:ext uri="{BB962C8B-B14F-4D97-AF65-F5344CB8AC3E}">
        <p14:creationId xmlns:p14="http://schemas.microsoft.com/office/powerpoint/2010/main" val="40964071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118</a:t>
            </a:fld>
            <a:endParaRPr lang="en-US" dirty="0"/>
          </a:p>
        </p:txBody>
      </p:sp>
    </p:spTree>
    <p:extLst>
      <p:ext uri="{BB962C8B-B14F-4D97-AF65-F5344CB8AC3E}">
        <p14:creationId xmlns:p14="http://schemas.microsoft.com/office/powerpoint/2010/main" val="9134019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119</a:t>
            </a:fld>
            <a:endParaRPr lang="en-US" dirty="0"/>
          </a:p>
        </p:txBody>
      </p:sp>
    </p:spTree>
    <p:extLst>
      <p:ext uri="{BB962C8B-B14F-4D97-AF65-F5344CB8AC3E}">
        <p14:creationId xmlns:p14="http://schemas.microsoft.com/office/powerpoint/2010/main" val="2149147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by law change at this</a:t>
            </a:r>
            <a:r>
              <a:rPr lang="en-US" baseline="0" dirty="0" smtClean="0"/>
              <a:t> years AGM.  This has required some discussion with Steve Grant on the publication of the change in the notice of the annual meeting.  First publication to notify of the election of directors was published Jan14th in both Peterborough and Northumberland.  The Notice of AGM and Special Meeting for By law change was published February 11 &amp; 18</a:t>
            </a:r>
            <a:r>
              <a:rPr lang="en-US" baseline="30000" dirty="0" smtClean="0"/>
              <a:t>th</a:t>
            </a:r>
            <a:r>
              <a:rPr lang="en-US" baseline="0" dirty="0" smtClean="0"/>
              <a:t>.</a:t>
            </a:r>
          </a:p>
          <a:p>
            <a:r>
              <a:rPr lang="en-US" baseline="0" dirty="0" smtClean="0"/>
              <a:t>Conduct Review Questionnaires have been sent out for signing an updating for the year 2021.  Also, the leadership covenant has been sent out for signatures.  During the January board meeting Alec reviewed a few governance documents.  Alec and I have been working on getting these updated.  I have attended committee meetings with the Nominating Committee and the Audit Committee.  The Director Introductory and Full Packages have been updated and are ready for the Nominating Committee to use. As we proceed forward this month the first priority is to continue with the AGM planning and testing the Zoom technology.  I am looking forward to building and learning my new role.  </a:t>
            </a:r>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12</a:t>
            </a:fld>
            <a:endParaRPr lang="en-US" dirty="0"/>
          </a:p>
        </p:txBody>
      </p:sp>
    </p:spTree>
    <p:extLst>
      <p:ext uri="{BB962C8B-B14F-4D97-AF65-F5344CB8AC3E}">
        <p14:creationId xmlns:p14="http://schemas.microsoft.com/office/powerpoint/2010/main" val="28526421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120</a:t>
            </a:fld>
            <a:endParaRPr lang="en-US" dirty="0"/>
          </a:p>
        </p:txBody>
      </p:sp>
    </p:spTree>
    <p:extLst>
      <p:ext uri="{BB962C8B-B14F-4D97-AF65-F5344CB8AC3E}">
        <p14:creationId xmlns:p14="http://schemas.microsoft.com/office/powerpoint/2010/main" val="4294684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13</a:t>
            </a:fld>
            <a:endParaRPr lang="en-US" dirty="0"/>
          </a:p>
        </p:txBody>
      </p:sp>
    </p:spTree>
    <p:extLst>
      <p:ext uri="{BB962C8B-B14F-4D97-AF65-F5344CB8AC3E}">
        <p14:creationId xmlns:p14="http://schemas.microsoft.com/office/powerpoint/2010/main" val="190545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HR – Alec Project Sponsor – Steve Project Leader – Heather External Consultant – Donna Internal Collaborator</a:t>
            </a:r>
          </a:p>
          <a:p>
            <a:pPr marL="171450" indent="-171450">
              <a:buFont typeface="Arial" panose="020B0604020202020204" pitchFamily="34" charset="0"/>
              <a:buChar char="•"/>
            </a:pPr>
            <a:r>
              <a:rPr lang="en-CA" dirty="0" smtClean="0"/>
              <a:t>Two Zoom meetings </a:t>
            </a:r>
          </a:p>
          <a:p>
            <a:pPr marL="171450" indent="-171450">
              <a:buFont typeface="Arial" panose="020B0604020202020204" pitchFamily="34" charset="0"/>
              <a:buChar char="•"/>
            </a:pPr>
            <a:r>
              <a:rPr lang="en-CA" dirty="0" smtClean="0"/>
              <a:t>Heather compiled Functional Areas Review spreadsheet which compares our processes against the 14 core functions of a comprehensive Human Resource Management Program</a:t>
            </a:r>
          </a:p>
          <a:p>
            <a:pPr marL="171450" indent="-171450">
              <a:buFont typeface="Arial" panose="020B0604020202020204" pitchFamily="34" charset="0"/>
              <a:buChar char="•"/>
            </a:pPr>
            <a:r>
              <a:rPr lang="en-CA" dirty="0" smtClean="0"/>
              <a:t>The gap analysis will inform project planning.  The project is substantial and we will need to prioritize areas for attention.  </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D3F15BC-4AA1-41C4-8C26-91A7E3BB93DC}" type="slidenum">
              <a:rPr lang="en-US" smtClean="0"/>
              <a:t>14</a:t>
            </a:fld>
            <a:endParaRPr lang="en-US" dirty="0"/>
          </a:p>
        </p:txBody>
      </p:sp>
    </p:spTree>
    <p:extLst>
      <p:ext uri="{BB962C8B-B14F-4D97-AF65-F5344CB8AC3E}">
        <p14:creationId xmlns:p14="http://schemas.microsoft.com/office/powerpoint/2010/main" val="445820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718" indent="-163718">
              <a:buFont typeface="Arial" panose="020B0604020202020204" pitchFamily="34" charset="0"/>
              <a:buChar char="•"/>
            </a:pPr>
            <a:endParaRPr lang="en-US" b="1" i="1" dirty="0"/>
          </a:p>
        </p:txBody>
      </p:sp>
      <p:sp>
        <p:nvSpPr>
          <p:cNvPr id="4" name="Slide Number Placeholder 3"/>
          <p:cNvSpPr>
            <a:spLocks noGrp="1"/>
          </p:cNvSpPr>
          <p:nvPr>
            <p:ph type="sldNum" sz="quarter" idx="10"/>
          </p:nvPr>
        </p:nvSpPr>
        <p:spPr/>
        <p:txBody>
          <a:bodyPr/>
          <a:lstStyle/>
          <a:p>
            <a:fld id="{CD3F15BC-4AA1-41C4-8C26-91A7E3BB93DC}" type="slidenum">
              <a:rPr lang="en-US" smtClean="0"/>
              <a:t>15</a:t>
            </a:fld>
            <a:endParaRPr lang="en-US" dirty="0"/>
          </a:p>
        </p:txBody>
      </p:sp>
    </p:spTree>
    <p:extLst>
      <p:ext uri="{BB962C8B-B14F-4D97-AF65-F5344CB8AC3E}">
        <p14:creationId xmlns:p14="http://schemas.microsoft.com/office/powerpoint/2010/main" val="1365113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2755" indent="-162755">
              <a:buFont typeface="Arial" panose="020B0604020202020204" pitchFamily="34" charset="0"/>
              <a:buChar char="•"/>
            </a:pPr>
            <a:r>
              <a:rPr lang="en-CA" dirty="0" smtClean="0"/>
              <a:t>Gross Claims Incurred added losses of $5,586,000 in the final Quarter to close the year at $17,507,142.</a:t>
            </a:r>
          </a:p>
          <a:p>
            <a:pPr marL="162755" indent="-162755">
              <a:buFont typeface="Arial" panose="020B0604020202020204" pitchFamily="34" charset="0"/>
              <a:buChar char="•"/>
            </a:pPr>
            <a:r>
              <a:rPr lang="en-CA" dirty="0" smtClean="0"/>
              <a:t>The period included three dwelling fires and a </a:t>
            </a:r>
            <a:r>
              <a:rPr lang="en-CA" dirty="0" err="1"/>
              <a:t>a</a:t>
            </a:r>
            <a:r>
              <a:rPr lang="en-CA" dirty="0"/>
              <a:t> CAT level windstorm </a:t>
            </a:r>
            <a:r>
              <a:rPr lang="en-CA" dirty="0" smtClean="0"/>
              <a:t>which pushed claim count in the Q to 243.</a:t>
            </a:r>
          </a:p>
          <a:p>
            <a:pPr marL="162755" indent="-162755">
              <a:buFont typeface="Arial" panose="020B0604020202020204" pitchFamily="34" charset="0"/>
              <a:buChar char="•"/>
            </a:pPr>
            <a:r>
              <a:rPr lang="en-CA" dirty="0" smtClean="0"/>
              <a:t>Results were supported by negative incurred of $1,483,000 on prior year claims.</a:t>
            </a:r>
          </a:p>
        </p:txBody>
      </p:sp>
      <p:sp>
        <p:nvSpPr>
          <p:cNvPr id="4" name="Slide Number Placeholder 3"/>
          <p:cNvSpPr>
            <a:spLocks noGrp="1"/>
          </p:cNvSpPr>
          <p:nvPr>
            <p:ph type="sldNum" sz="quarter" idx="5"/>
          </p:nvPr>
        </p:nvSpPr>
        <p:spPr/>
        <p:txBody>
          <a:bodyPr/>
          <a:lstStyle/>
          <a:p>
            <a:fld id="{CD3F15BC-4AA1-41C4-8C26-91A7E3BB93DC}" type="slidenum">
              <a:rPr lang="en-US" smtClean="0"/>
              <a:t>16</a:t>
            </a:fld>
            <a:endParaRPr lang="en-US" dirty="0"/>
          </a:p>
        </p:txBody>
      </p:sp>
    </p:spTree>
    <p:extLst>
      <p:ext uri="{BB962C8B-B14F-4D97-AF65-F5344CB8AC3E}">
        <p14:creationId xmlns:p14="http://schemas.microsoft.com/office/powerpoint/2010/main" val="3219678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6315" indent="-156315">
              <a:buFont typeface="Arial" panose="020B0604020202020204" pitchFamily="34" charset="0"/>
              <a:buChar char="•"/>
            </a:pPr>
            <a:r>
              <a:rPr lang="en-US" dirty="0"/>
              <a:t>This table breaks down the Gross Claim Incurred by Claim Class, with comparison to the YTD </a:t>
            </a:r>
            <a:r>
              <a:rPr lang="en-US" dirty="0" smtClean="0"/>
              <a:t>New Claim </a:t>
            </a:r>
            <a:r>
              <a:rPr lang="en-US" dirty="0"/>
              <a:t>incurred.  </a:t>
            </a:r>
          </a:p>
          <a:p>
            <a:pPr marL="162755" indent="-162755">
              <a:buFont typeface="Arial" pitchFamily="34" charset="0"/>
              <a:buChar char="•"/>
            </a:pPr>
            <a:r>
              <a:rPr lang="en-CA" dirty="0" smtClean="0"/>
              <a:t>Favourably, positive development on prior years claims of $1,927,508 mitigated the actual cost of current year claims. </a:t>
            </a:r>
          </a:p>
        </p:txBody>
      </p:sp>
      <p:sp>
        <p:nvSpPr>
          <p:cNvPr id="4" name="Slide Number Placeholder 3"/>
          <p:cNvSpPr>
            <a:spLocks noGrp="1"/>
          </p:cNvSpPr>
          <p:nvPr>
            <p:ph type="sldNum" sz="quarter" idx="5"/>
          </p:nvPr>
        </p:nvSpPr>
        <p:spPr/>
        <p:txBody>
          <a:bodyPr/>
          <a:lstStyle/>
          <a:p>
            <a:fld id="{CD3F15BC-4AA1-41C4-8C26-91A7E3BB93DC}" type="slidenum">
              <a:rPr lang="en-US" smtClean="0"/>
              <a:t>17</a:t>
            </a:fld>
            <a:endParaRPr lang="en-US" dirty="0"/>
          </a:p>
        </p:txBody>
      </p:sp>
    </p:spTree>
    <p:extLst>
      <p:ext uri="{BB962C8B-B14F-4D97-AF65-F5344CB8AC3E}">
        <p14:creationId xmlns:p14="http://schemas.microsoft.com/office/powerpoint/2010/main" val="1111546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308B0-BCE4-43BF-8BB8-802E5FCC21BF}" type="slidenum">
              <a:rPr lang="en-US"/>
              <a:pPr/>
              <a:t>18</a:t>
            </a:fld>
            <a:endParaRPr lang="en-US" dirty="0"/>
          </a:p>
        </p:txBody>
      </p:sp>
      <p:sp>
        <p:nvSpPr>
          <p:cNvPr id="5017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163697" indent="-163697">
              <a:buFont typeface="Arial" panose="020B0604020202020204" pitchFamily="34" charset="0"/>
              <a:buChar char="•"/>
            </a:pPr>
            <a:r>
              <a:rPr lang="en-CA" dirty="0" smtClean="0"/>
              <a:t>We closed the year with 393 open files carrying aggregate reserves of $20,180,000. </a:t>
            </a:r>
          </a:p>
          <a:p>
            <a:pPr marL="163697" indent="-163697">
              <a:buFont typeface="Arial" panose="020B0604020202020204" pitchFamily="34" charset="0"/>
              <a:buChar char="•"/>
            </a:pPr>
            <a:r>
              <a:rPr lang="en-CA" dirty="0" smtClean="0"/>
              <a:t>The distribution by year of occurrence is typical, with 58% of reserve held against current year claims, and fully 83% on files 2018 or newer.</a:t>
            </a:r>
            <a:endParaRPr lang="en-US" dirty="0" smtClean="0"/>
          </a:p>
          <a:p>
            <a:pPr marL="163697" indent="-163697">
              <a:buFont typeface="Arial" panose="020B0604020202020204" pitchFamily="34" charset="0"/>
              <a:buChar char="•"/>
            </a:pPr>
            <a:endParaRPr lang="en-US" dirty="0" smtClean="0"/>
          </a:p>
          <a:p>
            <a:endParaRPr lang="en-US" dirty="0"/>
          </a:p>
          <a:p>
            <a:pPr marL="162755" indent="-162755">
              <a:buFont typeface="Arial" panose="020B0604020202020204" pitchFamily="34" charset="0"/>
              <a:buChar char="•"/>
            </a:pPr>
            <a:endParaRPr lang="en-US" dirty="0"/>
          </a:p>
        </p:txBody>
      </p:sp>
    </p:spTree>
    <p:extLst>
      <p:ext uri="{BB962C8B-B14F-4D97-AF65-F5344CB8AC3E}">
        <p14:creationId xmlns:p14="http://schemas.microsoft.com/office/powerpoint/2010/main" val="3022566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697" indent="-163697">
              <a:buFont typeface="Arial" panose="020B0604020202020204" pitchFamily="34" charset="0"/>
              <a:buChar char="•"/>
            </a:pPr>
            <a:endParaRPr lang="en-US" dirty="0"/>
          </a:p>
          <a:p>
            <a:pPr marL="163697" indent="-163697">
              <a:buFont typeface="Arial" panose="020B0604020202020204" pitchFamily="34" charset="0"/>
              <a:buChar char="•"/>
            </a:pPr>
            <a:r>
              <a:rPr lang="en-CA" dirty="0" smtClean="0"/>
              <a:t>This slide breaks down the YTD Gross Incurred to kind of loss categories in auto, liability and all property. </a:t>
            </a:r>
          </a:p>
          <a:p>
            <a:pPr marL="163697" indent="-163697">
              <a:buFont typeface="Arial" panose="020B0604020202020204" pitchFamily="34" charset="0"/>
              <a:buChar char="•"/>
            </a:pPr>
            <a:r>
              <a:rPr lang="en-CA" dirty="0" smtClean="0"/>
              <a:t>Auto GCI is 26% lower than 2019</a:t>
            </a:r>
          </a:p>
          <a:p>
            <a:pPr marL="163697" indent="-163697">
              <a:buFont typeface="Arial" panose="020B0604020202020204" pitchFamily="34" charset="0"/>
              <a:buChar char="•"/>
            </a:pPr>
            <a:r>
              <a:rPr lang="en-CA" dirty="0" smtClean="0"/>
              <a:t>Liability is 55% higher, however on smaller amounts. </a:t>
            </a:r>
          </a:p>
          <a:p>
            <a:pPr marL="163697" indent="-163697">
              <a:buFont typeface="Arial" panose="020B0604020202020204" pitchFamily="34" charset="0"/>
              <a:buChar char="•"/>
            </a:pPr>
            <a:r>
              <a:rPr lang="en-CA" dirty="0" smtClean="0"/>
              <a:t>The Property numbers show the volatility of weather on results.  While water losses were substantially less, wind, led by the November 15 event, were – pardon the pun – “through the roof” – in comparison to 2019.</a:t>
            </a:r>
          </a:p>
          <a:p>
            <a:pPr marL="163697" indent="-163697">
              <a:buFont typeface="Arial" panose="020B0604020202020204" pitchFamily="34" charset="0"/>
              <a:buChar char="•"/>
            </a:pPr>
            <a:endParaRPr lang="en-CA" dirty="0" smtClean="0"/>
          </a:p>
          <a:p>
            <a:pPr marL="163697" indent="-163697">
              <a:buFont typeface="Arial" panose="020B0604020202020204" pitchFamily="34" charset="0"/>
              <a:buChar char="•"/>
            </a:pPr>
            <a:endParaRPr lang="en-CA" dirty="0" smtClean="0"/>
          </a:p>
          <a:p>
            <a:pPr marL="163697" indent="-163697">
              <a:buFont typeface="Arial" panose="020B0604020202020204" pitchFamily="34" charset="0"/>
              <a:buChar char="•"/>
            </a:pPr>
            <a:endParaRPr lang="en-CA" dirty="0" smtClean="0"/>
          </a:p>
        </p:txBody>
      </p:sp>
      <p:sp>
        <p:nvSpPr>
          <p:cNvPr id="4" name="Slide Number Placeholder 3"/>
          <p:cNvSpPr>
            <a:spLocks noGrp="1"/>
          </p:cNvSpPr>
          <p:nvPr>
            <p:ph type="sldNum" sz="quarter" idx="5"/>
          </p:nvPr>
        </p:nvSpPr>
        <p:spPr/>
        <p:txBody>
          <a:bodyPr/>
          <a:lstStyle/>
          <a:p>
            <a:fld id="{CD3F15BC-4AA1-41C4-8C26-91A7E3BB93DC}" type="slidenum">
              <a:rPr lang="en-US" smtClean="0"/>
              <a:t>19</a:t>
            </a:fld>
            <a:endParaRPr lang="en-US" dirty="0"/>
          </a:p>
        </p:txBody>
      </p:sp>
    </p:spTree>
    <p:extLst>
      <p:ext uri="{BB962C8B-B14F-4D97-AF65-F5344CB8AC3E}">
        <p14:creationId xmlns:p14="http://schemas.microsoft.com/office/powerpoint/2010/main" val="24430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Allan’s opening remarks</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2</a:t>
            </a:fld>
            <a:endParaRPr lang="en-US" dirty="0"/>
          </a:p>
        </p:txBody>
      </p:sp>
    </p:spTree>
    <p:extLst>
      <p:ext uri="{BB962C8B-B14F-4D97-AF65-F5344CB8AC3E}">
        <p14:creationId xmlns:p14="http://schemas.microsoft.com/office/powerpoint/2010/main" val="3573156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697" indent="-163697">
              <a:buFont typeface="Arial" panose="020B0604020202020204" pitchFamily="34" charset="0"/>
              <a:buChar char="•"/>
            </a:pPr>
            <a:endParaRPr lang="en-US" dirty="0"/>
          </a:p>
          <a:p>
            <a:pPr marL="163697" indent="-163697">
              <a:buFont typeface="Arial" panose="020B0604020202020204" pitchFamily="34" charset="0"/>
              <a:buChar char="•"/>
            </a:pPr>
            <a:r>
              <a:rPr lang="en-CA" dirty="0" smtClean="0"/>
              <a:t>This slide provides details of the CAT loss scope and cost.  </a:t>
            </a:r>
          </a:p>
          <a:p>
            <a:pPr marL="163697" indent="-163697">
              <a:buFont typeface="Arial" panose="020B0604020202020204" pitchFamily="34" charset="0"/>
              <a:buChar char="•"/>
            </a:pPr>
            <a:r>
              <a:rPr lang="en-CA" dirty="0" smtClean="0"/>
              <a:t>The GCI is a moving target pending file closing, however has settled in at ~ $2.2 M </a:t>
            </a:r>
          </a:p>
          <a:p>
            <a:pPr marL="163697" indent="-163697">
              <a:buFont typeface="Arial" panose="020B0604020202020204" pitchFamily="34" charset="0"/>
              <a:buChar char="•"/>
            </a:pPr>
            <a:r>
              <a:rPr lang="en-CA" dirty="0" smtClean="0"/>
              <a:t>The CAT retention is three times Property’s $525,000, which, would produces a $627,000 recovery on current numbers.  </a:t>
            </a:r>
          </a:p>
          <a:p>
            <a:pPr marL="163697" indent="-163697">
              <a:buFont typeface="Arial" panose="020B0604020202020204" pitchFamily="34" charset="0"/>
              <a:buChar char="•"/>
            </a:pPr>
            <a:r>
              <a:rPr lang="en-CA" dirty="0" smtClean="0"/>
              <a:t>The largest of the 87 claims drew opening reserves of $306,000</a:t>
            </a:r>
          </a:p>
          <a:p>
            <a:pPr marL="163697" indent="-163697">
              <a:buFont typeface="Arial" panose="020B0604020202020204" pitchFamily="34" charset="0"/>
              <a:buChar char="•"/>
            </a:pPr>
            <a:r>
              <a:rPr lang="en-CA" dirty="0" smtClean="0"/>
              <a:t>Average claim cost is high for wind at $25,310 </a:t>
            </a:r>
          </a:p>
          <a:p>
            <a:pPr marL="163697" indent="-163697">
              <a:buFont typeface="Arial" panose="020B0604020202020204" pitchFamily="34" charset="0"/>
              <a:buChar char="•"/>
            </a:pPr>
            <a:endParaRPr lang="en-CA" dirty="0" smtClean="0"/>
          </a:p>
        </p:txBody>
      </p:sp>
      <p:sp>
        <p:nvSpPr>
          <p:cNvPr id="4" name="Slide Number Placeholder 3"/>
          <p:cNvSpPr>
            <a:spLocks noGrp="1"/>
          </p:cNvSpPr>
          <p:nvPr>
            <p:ph type="sldNum" sz="quarter" idx="5"/>
          </p:nvPr>
        </p:nvSpPr>
        <p:spPr/>
        <p:txBody>
          <a:bodyPr/>
          <a:lstStyle/>
          <a:p>
            <a:fld id="{CD3F15BC-4AA1-41C4-8C26-91A7E3BB93DC}" type="slidenum">
              <a:rPr lang="en-US" smtClean="0"/>
              <a:t>20</a:t>
            </a:fld>
            <a:endParaRPr lang="en-US" dirty="0"/>
          </a:p>
        </p:txBody>
      </p:sp>
    </p:spTree>
    <p:extLst>
      <p:ext uri="{BB962C8B-B14F-4D97-AF65-F5344CB8AC3E}">
        <p14:creationId xmlns:p14="http://schemas.microsoft.com/office/powerpoint/2010/main" val="4172766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6334" indent="-156334">
              <a:buFont typeface="Arial" panose="020B0604020202020204" pitchFamily="34" charset="0"/>
              <a:buChar char="•"/>
            </a:pPr>
            <a:r>
              <a:rPr lang="en-CA" dirty="0" smtClean="0"/>
              <a:t>Claim expenses for the year totaled $846,121, down marginally from 2019. </a:t>
            </a:r>
          </a:p>
          <a:p>
            <a:pPr marL="156334" indent="-156334">
              <a:buFont typeface="Arial" panose="020B0604020202020204" pitchFamily="34" charset="0"/>
              <a:buChar char="•"/>
            </a:pPr>
            <a:r>
              <a:rPr lang="en-CA" dirty="0" smtClean="0"/>
              <a:t>Independent Adjuster costs were up $51,000, reflecting the greater reliance on the external resource during the ongoing pandemic.  </a:t>
            </a:r>
          </a:p>
          <a:p>
            <a:pPr marL="156334" indent="-156334">
              <a:buFont typeface="Arial" panose="020B0604020202020204" pitchFamily="34" charset="0"/>
              <a:buChar char="•"/>
            </a:pPr>
            <a:r>
              <a:rPr lang="en-CA" dirty="0" smtClean="0"/>
              <a:t>Other expense categories were comparable or below last years numbers. </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21</a:t>
            </a:fld>
            <a:endParaRPr lang="en-US" dirty="0"/>
          </a:p>
        </p:txBody>
      </p:sp>
    </p:spTree>
    <p:extLst>
      <p:ext uri="{BB962C8B-B14F-4D97-AF65-F5344CB8AC3E}">
        <p14:creationId xmlns:p14="http://schemas.microsoft.com/office/powerpoint/2010/main" val="46918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308B0-BCE4-43BF-8BB8-802E5FCC21BF}" type="slidenum">
              <a:rPr lang="en-US"/>
              <a:pPr/>
              <a:t>22</a:t>
            </a:fld>
            <a:endParaRPr lang="en-US" dirty="0"/>
          </a:p>
        </p:txBody>
      </p:sp>
      <p:sp>
        <p:nvSpPr>
          <p:cNvPr id="5017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163718" indent="-163718">
              <a:buFont typeface="Arial" panose="020B0604020202020204" pitchFamily="34" charset="0"/>
              <a:buChar char="•"/>
            </a:pPr>
            <a:r>
              <a:rPr lang="en-CA" dirty="0" smtClean="0"/>
              <a:t>Auto added just $866,084 in period losses to close out the year at $3,541,265, which is $1.4M below plan and $1.3M improved over 2019.  </a:t>
            </a:r>
          </a:p>
          <a:p>
            <a:pPr marL="163718" indent="-163718">
              <a:buFont typeface="Arial" panose="020B0604020202020204" pitchFamily="34" charset="0"/>
              <a:buChar char="•"/>
            </a:pPr>
            <a:r>
              <a:rPr lang="en-CA" dirty="0" smtClean="0"/>
              <a:t>The line booked 321 claims in the year vs. 404 in the plan</a:t>
            </a:r>
            <a:endParaRPr lang="en-US" dirty="0" smtClean="0"/>
          </a:p>
          <a:p>
            <a:pPr marL="163718" indent="-163718">
              <a:buFont typeface="Arial" panose="020B0604020202020204" pitchFamily="34" charset="0"/>
              <a:buChar char="•"/>
            </a:pPr>
            <a:endParaRPr lang="en-US" dirty="0"/>
          </a:p>
          <a:p>
            <a:endParaRPr lang="en-US" dirty="0"/>
          </a:p>
          <a:p>
            <a:r>
              <a:rPr lang="en-US" dirty="0"/>
              <a:t> </a:t>
            </a:r>
          </a:p>
        </p:txBody>
      </p:sp>
    </p:spTree>
    <p:extLst>
      <p:ext uri="{BB962C8B-B14F-4D97-AF65-F5344CB8AC3E}">
        <p14:creationId xmlns:p14="http://schemas.microsoft.com/office/powerpoint/2010/main" val="27303064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308B0-BCE4-43BF-8BB8-802E5FCC21BF}" type="slidenum">
              <a:rPr lang="en-US"/>
              <a:pPr/>
              <a:t>23</a:t>
            </a:fld>
            <a:endParaRPr lang="en-US" dirty="0"/>
          </a:p>
        </p:txBody>
      </p:sp>
      <p:sp>
        <p:nvSpPr>
          <p:cNvPr id="5017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156315" indent="-156315">
              <a:buFont typeface="Arial" panose="020B0604020202020204" pitchFamily="34" charset="0"/>
              <a:buChar char="•"/>
            </a:pPr>
            <a:r>
              <a:rPr lang="en-US" dirty="0" smtClean="0"/>
              <a:t>Commercial </a:t>
            </a:r>
            <a:r>
              <a:rPr lang="en-CA" dirty="0" smtClean="0"/>
              <a:t>was never going to replicate 2019 results, but it did close well below plan.  </a:t>
            </a:r>
          </a:p>
          <a:p>
            <a:pPr marL="156315" indent="-156315">
              <a:buFont typeface="Arial" panose="020B0604020202020204" pitchFamily="34" charset="0"/>
              <a:buChar char="•"/>
            </a:pPr>
            <a:r>
              <a:rPr lang="en-CA" dirty="0" smtClean="0"/>
              <a:t>The Gross Claims Incurred of $919,468 is $203,369 less than plan</a:t>
            </a:r>
          </a:p>
          <a:p>
            <a:pPr marL="156315" indent="-156315">
              <a:buFont typeface="Arial" panose="020B0604020202020204" pitchFamily="34" charset="0"/>
              <a:buChar char="•"/>
            </a:pPr>
            <a:r>
              <a:rPr lang="en-CA" dirty="0" smtClean="0"/>
              <a:t>Claim volume was predictably low, at 38 for the year, compared to 44 in the budget.</a:t>
            </a:r>
            <a:endParaRPr lang="en-US" dirty="0" smtClean="0"/>
          </a:p>
          <a:p>
            <a:pPr marL="156315" indent="-156315">
              <a:buFont typeface="Arial" panose="020B0604020202020204" pitchFamily="34" charset="0"/>
              <a:buChar char="•"/>
            </a:pPr>
            <a:endParaRPr lang="en-US" dirty="0"/>
          </a:p>
          <a:p>
            <a:endParaRPr lang="en-US" dirty="0" smtClean="0"/>
          </a:p>
          <a:p>
            <a:endParaRPr lang="en-US" dirty="0"/>
          </a:p>
          <a:p>
            <a:endParaRPr lang="en-US" dirty="0"/>
          </a:p>
          <a:p>
            <a:pPr lvl="0"/>
            <a:endParaRPr lang="en-US" dirty="0" smtClean="0"/>
          </a:p>
          <a:p>
            <a:pPr lvl="0"/>
            <a:endParaRPr lang="en-US" dirty="0" smtClean="0"/>
          </a:p>
          <a:p>
            <a:pPr marL="162755" indent="-162755">
              <a:buFont typeface="Arial" panose="020B0604020202020204" pitchFamily="34" charset="0"/>
              <a:buChar char="•"/>
            </a:pPr>
            <a:endParaRPr lang="en-US" dirty="0" smtClean="0"/>
          </a:p>
          <a:p>
            <a:pPr marL="162755" indent="-162755">
              <a:buFont typeface="Arial" panose="020B0604020202020204" pitchFamily="34" charset="0"/>
              <a:buChar char="•"/>
            </a:pPr>
            <a:endParaRPr lang="en-CA" dirty="0"/>
          </a:p>
          <a:p>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p:txBody>
      </p:sp>
    </p:spTree>
    <p:extLst>
      <p:ext uri="{BB962C8B-B14F-4D97-AF65-F5344CB8AC3E}">
        <p14:creationId xmlns:p14="http://schemas.microsoft.com/office/powerpoint/2010/main" val="2245200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308B0-BCE4-43BF-8BB8-802E5FCC21BF}" type="slidenum">
              <a:rPr lang="en-US"/>
              <a:pPr/>
              <a:t>24</a:t>
            </a:fld>
            <a:endParaRPr lang="en-US" dirty="0"/>
          </a:p>
        </p:txBody>
      </p:sp>
      <p:sp>
        <p:nvSpPr>
          <p:cNvPr id="5017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156315" indent="-156315">
              <a:buFont typeface="Arial" panose="020B0604020202020204" pitchFamily="34" charset="0"/>
              <a:buChar char="•"/>
            </a:pPr>
            <a:r>
              <a:rPr lang="en-US" dirty="0" smtClean="0"/>
              <a:t>Farm </a:t>
            </a:r>
            <a:r>
              <a:rPr lang="en-CA" dirty="0" smtClean="0"/>
              <a:t>lost significant ground in the 4</a:t>
            </a:r>
            <a:r>
              <a:rPr lang="en-CA" baseline="30000" dirty="0" smtClean="0"/>
              <a:t>th</a:t>
            </a:r>
            <a:r>
              <a:rPr lang="en-CA" dirty="0" smtClean="0"/>
              <a:t> Q, mostly due to November losses. </a:t>
            </a:r>
          </a:p>
          <a:p>
            <a:pPr marL="156315" indent="-156315">
              <a:buFont typeface="Arial" panose="020B0604020202020204" pitchFamily="34" charset="0"/>
              <a:buChar char="•"/>
            </a:pPr>
            <a:r>
              <a:rPr lang="en-CA" dirty="0" smtClean="0"/>
              <a:t>Farm took on a substantial portion of the CAT claims to post an Incurred for that month alone of $1,371,124.  </a:t>
            </a:r>
          </a:p>
          <a:p>
            <a:pPr marL="156315" indent="-156315">
              <a:buFont typeface="Arial" panose="020B0604020202020204" pitchFamily="34" charset="0"/>
              <a:buChar char="•"/>
            </a:pPr>
            <a:r>
              <a:rPr lang="en-CA" dirty="0" smtClean="0"/>
              <a:t>Nonetheless, the line closed the year with gross losses of $3,297,274 - $903,000 under plan. </a:t>
            </a:r>
          </a:p>
          <a:p>
            <a:endParaRPr lang="en-US" dirty="0" smtClean="0"/>
          </a:p>
          <a:p>
            <a:pPr marL="156315" indent="-156315">
              <a:buFont typeface="Arial" panose="020B0604020202020204" pitchFamily="34" charset="0"/>
              <a:buChar char="•"/>
            </a:pPr>
            <a:endParaRPr lang="en-US" dirty="0"/>
          </a:p>
          <a:p>
            <a:endParaRPr lang="en-CA" dirty="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a:p>
          <a:p>
            <a:endParaRPr lang="en-CA" dirty="0" smtClean="0"/>
          </a:p>
          <a:p>
            <a:pPr>
              <a:buFont typeface="Arial" pitchFamily="34" charset="0"/>
              <a:buChar char="•"/>
            </a:pPr>
            <a:endParaRPr lang="en-CA" dirty="0" smtClean="0"/>
          </a:p>
          <a:p>
            <a:endParaRPr lang="en-CA" dirty="0" smtClean="0"/>
          </a:p>
        </p:txBody>
      </p:sp>
    </p:spTree>
    <p:extLst>
      <p:ext uri="{BB962C8B-B14F-4D97-AF65-F5344CB8AC3E}">
        <p14:creationId xmlns:p14="http://schemas.microsoft.com/office/powerpoint/2010/main" val="1783403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308B0-BCE4-43BF-8BB8-802E5FCC21BF}" type="slidenum">
              <a:rPr lang="en-US"/>
              <a:pPr/>
              <a:t>25</a:t>
            </a:fld>
            <a:endParaRPr lang="en-US" dirty="0"/>
          </a:p>
        </p:txBody>
      </p:sp>
      <p:sp>
        <p:nvSpPr>
          <p:cNvPr id="5017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163697" indent="-163697">
              <a:buFont typeface="Arial" panose="020B0604020202020204" pitchFamily="34" charset="0"/>
              <a:buChar char="•"/>
            </a:pPr>
            <a:r>
              <a:rPr lang="en-CA" dirty="0" smtClean="0"/>
              <a:t>The Residential class continued its upward trajectory that began in September, only tailing off in the last month.  </a:t>
            </a:r>
          </a:p>
          <a:p>
            <a:pPr marL="163697" indent="-163697">
              <a:buFont typeface="Arial" panose="020B0604020202020204" pitchFamily="34" charset="0"/>
              <a:buChar char="•"/>
            </a:pPr>
            <a:r>
              <a:rPr lang="en-CA" dirty="0" smtClean="0"/>
              <a:t>The line added $6.3M in losses over the last 4 months to close the year at $9,749,135 - $2,149,135 above plan and $1.3M over 2019.</a:t>
            </a:r>
          </a:p>
          <a:p>
            <a:pPr marL="163697" indent="-163697">
              <a:buFont typeface="Arial" panose="020B0604020202020204" pitchFamily="34" charset="0"/>
              <a:buChar char="•"/>
            </a:pPr>
            <a:r>
              <a:rPr lang="en-CA" dirty="0" smtClean="0"/>
              <a:t>The category booked 233 claims in 2020. </a:t>
            </a:r>
          </a:p>
          <a:p>
            <a:endParaRPr lang="en-CA" dirty="0" smtClean="0"/>
          </a:p>
        </p:txBody>
      </p:sp>
    </p:spTree>
    <p:extLst>
      <p:ext uri="{BB962C8B-B14F-4D97-AF65-F5344CB8AC3E}">
        <p14:creationId xmlns:p14="http://schemas.microsoft.com/office/powerpoint/2010/main" val="1457812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308B0-BCE4-43BF-8BB8-802E5FCC21BF}" type="slidenum">
              <a:rPr lang="en-US"/>
              <a:pPr/>
              <a:t>26</a:t>
            </a:fld>
            <a:endParaRPr lang="en-US" dirty="0"/>
          </a:p>
        </p:txBody>
      </p:sp>
      <p:sp>
        <p:nvSpPr>
          <p:cNvPr id="5017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653321" y="4281363"/>
            <a:ext cx="5143500" cy="4050267"/>
          </a:xfrm>
        </p:spPr>
        <p:txBody>
          <a:bodyPr/>
          <a:lstStyle/>
          <a:p>
            <a:pPr marL="163718" indent="-163718">
              <a:buFont typeface="Arial" panose="020B0604020202020204" pitchFamily="34" charset="0"/>
              <a:buChar char="•"/>
            </a:pPr>
            <a:r>
              <a:rPr lang="en-CA" dirty="0" smtClean="0"/>
              <a:t>The monthly stats are a tale of two stories.  Opening the year with five strong consecutive months, opposed by a much less stellar final four.  </a:t>
            </a:r>
            <a:endParaRPr lang="en-CA" dirty="0"/>
          </a:p>
          <a:p>
            <a:pPr>
              <a:buFont typeface="Arial" pitchFamily="34" charset="0"/>
              <a:buChar char="•"/>
            </a:pPr>
            <a:endParaRPr lang="en-CA" dirty="0" smtClean="0"/>
          </a:p>
          <a:p>
            <a:endParaRPr lang="en-CA" dirty="0" smtClean="0"/>
          </a:p>
          <a:p>
            <a:pPr>
              <a:buFont typeface="Arial" pitchFamily="34" charset="0"/>
              <a:buChar char="•"/>
            </a:pPr>
            <a:endParaRPr lang="en-CA" dirty="0" smtClean="0"/>
          </a:p>
          <a:p>
            <a:pPr>
              <a:buFont typeface="Arial" pitchFamily="34" charset="0"/>
              <a:buChar char="•"/>
            </a:pPr>
            <a:endParaRPr lang="en-CA" dirty="0"/>
          </a:p>
          <a:p>
            <a:pPr>
              <a:buFont typeface="Arial" pitchFamily="34" charset="0"/>
              <a:buChar char="•"/>
            </a:pPr>
            <a:endParaRPr lang="en-CA" dirty="0"/>
          </a:p>
        </p:txBody>
      </p:sp>
    </p:spTree>
    <p:extLst>
      <p:ext uri="{BB962C8B-B14F-4D97-AF65-F5344CB8AC3E}">
        <p14:creationId xmlns:p14="http://schemas.microsoft.com/office/powerpoint/2010/main" val="588510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308B0-BCE4-43BF-8BB8-802E5FCC21BF}" type="slidenum">
              <a:rPr lang="en-US"/>
              <a:pPr/>
              <a:t>27</a:t>
            </a:fld>
            <a:endParaRPr lang="en-US" dirty="0"/>
          </a:p>
        </p:txBody>
      </p:sp>
      <p:sp>
        <p:nvSpPr>
          <p:cNvPr id="5017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pPr marL="156334" indent="-156334">
              <a:buFont typeface="Arial" panose="020B0604020202020204" pitchFamily="34" charset="0"/>
              <a:buChar char="•"/>
            </a:pPr>
            <a:r>
              <a:rPr lang="en-CA" dirty="0" smtClean="0"/>
              <a:t>We posted a Gross Claims Incurred for the year of $17,507,142, which despite the challenges of severity and the CAT, managed to close at $792,858 below plan, if still, $</a:t>
            </a:r>
            <a:r>
              <a:rPr lang="en-CA" smtClean="0"/>
              <a:t>755,549 over 2019. </a:t>
            </a:r>
            <a:endParaRPr lang="en-US" dirty="0"/>
          </a:p>
          <a:p>
            <a:endParaRPr lang="en-US" dirty="0" smtClean="0"/>
          </a:p>
          <a:p>
            <a:pPr marL="162755" indent="-162755">
              <a:buFont typeface="Arial" panose="020B0604020202020204" pitchFamily="34" charset="0"/>
              <a:buChar char="•"/>
            </a:pPr>
            <a:endParaRPr lang="en-US" dirty="0"/>
          </a:p>
          <a:p>
            <a:pPr marL="162755" indent="-162755">
              <a:buFont typeface="Arial" panose="020B0604020202020204" pitchFamily="34" charset="0"/>
              <a:buChar char="•"/>
            </a:pPr>
            <a:endParaRPr lang="en-US" dirty="0" smtClean="0"/>
          </a:p>
          <a:p>
            <a:endParaRPr lang="en-CA" dirty="0"/>
          </a:p>
          <a:p>
            <a:endParaRPr lang="en-CA" dirty="0" smtClean="0"/>
          </a:p>
          <a:p>
            <a:pPr>
              <a:buFont typeface="Arial" pitchFamily="34" charset="0"/>
              <a:buChar char="•"/>
            </a:pPr>
            <a:endParaRPr lang="en-CA" dirty="0" smtClean="0"/>
          </a:p>
          <a:p>
            <a:pPr>
              <a:buFont typeface="Arial" pitchFamily="34" charset="0"/>
              <a:buChar char="•"/>
            </a:pPr>
            <a:endParaRPr lang="en-CA" dirty="0" smtClean="0"/>
          </a:p>
          <a:p>
            <a:pPr>
              <a:buFont typeface="Arial" pitchFamily="34" charset="0"/>
              <a:buChar char="•"/>
            </a:pPr>
            <a:endParaRPr lang="en-CA" dirty="0" smtClean="0"/>
          </a:p>
        </p:txBody>
      </p:sp>
    </p:spTree>
    <p:extLst>
      <p:ext uri="{BB962C8B-B14F-4D97-AF65-F5344CB8AC3E}">
        <p14:creationId xmlns:p14="http://schemas.microsoft.com/office/powerpoint/2010/main" val="1869182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28</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812314" y="1824078"/>
            <a:ext cx="1007011" cy="1386727"/>
          </a:xfrm>
          <a:prstGeom prst="rect">
            <a:avLst/>
          </a:prstGeom>
        </p:spPr>
      </p:pic>
    </p:spTree>
    <p:extLst>
      <p:ext uri="{BB962C8B-B14F-4D97-AF65-F5344CB8AC3E}">
        <p14:creationId xmlns:p14="http://schemas.microsoft.com/office/powerpoint/2010/main" val="1489512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29</a:t>
            </a:fld>
            <a:endParaRPr lang="en-US" dirty="0"/>
          </a:p>
        </p:txBody>
      </p:sp>
    </p:spTree>
    <p:extLst>
      <p:ext uri="{BB962C8B-B14F-4D97-AF65-F5344CB8AC3E}">
        <p14:creationId xmlns:p14="http://schemas.microsoft.com/office/powerpoint/2010/main" val="22758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ALLAN:</a:t>
            </a:r>
            <a:r>
              <a:rPr lang="en-CA" dirty="0" smtClean="0"/>
              <a:t> I would ask anyone if you have any conflict of interest.</a:t>
            </a:r>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3</a:t>
            </a:fld>
            <a:endParaRPr lang="en-US" dirty="0"/>
          </a:p>
        </p:txBody>
      </p:sp>
    </p:spTree>
    <p:extLst>
      <p:ext uri="{BB962C8B-B14F-4D97-AF65-F5344CB8AC3E}">
        <p14:creationId xmlns:p14="http://schemas.microsoft.com/office/powerpoint/2010/main" val="4242046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30</a:t>
            </a:fld>
            <a:endParaRPr lang="en-US" dirty="0"/>
          </a:p>
        </p:txBody>
      </p:sp>
    </p:spTree>
    <p:extLst>
      <p:ext uri="{BB962C8B-B14F-4D97-AF65-F5344CB8AC3E}">
        <p14:creationId xmlns:p14="http://schemas.microsoft.com/office/powerpoint/2010/main" val="3297833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31</a:t>
            </a:fld>
            <a:endParaRPr lang="en-US" dirty="0"/>
          </a:p>
        </p:txBody>
      </p:sp>
    </p:spTree>
    <p:extLst>
      <p:ext uri="{BB962C8B-B14F-4D97-AF65-F5344CB8AC3E}">
        <p14:creationId xmlns:p14="http://schemas.microsoft.com/office/powerpoint/2010/main" val="3724037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2020</a:t>
            </a:r>
            <a:r>
              <a:rPr lang="en-US" baseline="0" dirty="0" smtClean="0"/>
              <a:t>, we saw an increase in PIF count by 3.5% to 20,501 PIF</a:t>
            </a:r>
          </a:p>
          <a:p>
            <a:pPr marL="163718" indent="-163718">
              <a:buFontTx/>
              <a:buChar char="-"/>
            </a:pPr>
            <a:r>
              <a:rPr lang="en-US" baseline="0" dirty="0" smtClean="0"/>
              <a:t>Auto and Property showed most PIF growth at almost the same rate which is a good sign in that HTM is insuring total policy packages with both auto and home at 3.8% and 4.0% respectfully</a:t>
            </a:r>
          </a:p>
          <a:p>
            <a:pPr marL="163718" indent="-163718">
              <a:buFontTx/>
              <a:buChar char="-"/>
            </a:pPr>
            <a:r>
              <a:rPr lang="en-US" baseline="0" dirty="0" smtClean="0"/>
              <a:t>Commercial and Farm has shown nominal PIF growth (Commercial +2.1% and Farm +1.8%)</a:t>
            </a:r>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32</a:t>
            </a:fld>
            <a:endParaRPr lang="en-US" dirty="0"/>
          </a:p>
        </p:txBody>
      </p:sp>
    </p:spTree>
    <p:extLst>
      <p:ext uri="{BB962C8B-B14F-4D97-AF65-F5344CB8AC3E}">
        <p14:creationId xmlns:p14="http://schemas.microsoft.com/office/powerpoint/2010/main" val="1401636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4</a:t>
            </a:r>
            <a:r>
              <a:rPr lang="en-US" baseline="30000" dirty="0" smtClean="0"/>
              <a:t>th</a:t>
            </a:r>
            <a:r>
              <a:rPr lang="en-US" dirty="0" smtClean="0"/>
              <a:t> quarter</a:t>
            </a:r>
            <a:r>
              <a:rPr lang="en-US" baseline="0" dirty="0" smtClean="0"/>
              <a:t> as we are fully in pandemic mode, we grew in premiums written at a rate of 7.0% which is an increase from Q3 at 5.9%</a:t>
            </a:r>
          </a:p>
          <a:p>
            <a:pPr marL="163718" indent="-163718">
              <a:buFontTx/>
              <a:buChar char="-"/>
            </a:pPr>
            <a:r>
              <a:rPr lang="en-US" baseline="0" dirty="0" smtClean="0"/>
              <a:t>Much of this premium growth are from rate increases and increases in TIV values of residential property</a:t>
            </a:r>
          </a:p>
        </p:txBody>
      </p:sp>
      <p:sp>
        <p:nvSpPr>
          <p:cNvPr id="4" name="Slide Number Placeholder 3"/>
          <p:cNvSpPr>
            <a:spLocks noGrp="1"/>
          </p:cNvSpPr>
          <p:nvPr>
            <p:ph type="sldNum" sz="quarter" idx="10"/>
          </p:nvPr>
        </p:nvSpPr>
        <p:spPr/>
        <p:txBody>
          <a:bodyPr/>
          <a:lstStyle/>
          <a:p>
            <a:fld id="{CD3F15BC-4AA1-41C4-8C26-91A7E3BB93DC}" type="slidenum">
              <a:rPr lang="en-US" smtClean="0"/>
              <a:t>33</a:t>
            </a:fld>
            <a:endParaRPr lang="en-US" dirty="0"/>
          </a:p>
        </p:txBody>
      </p:sp>
    </p:spTree>
    <p:extLst>
      <p:ext uri="{BB962C8B-B14F-4D97-AF65-F5344CB8AC3E}">
        <p14:creationId xmlns:p14="http://schemas.microsoft.com/office/powerpoint/2010/main" val="2244228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Written</a:t>
            </a:r>
            <a:r>
              <a:rPr lang="en-US" baseline="0" dirty="0" smtClean="0"/>
              <a:t> premiums grew in every line for 2020.  Most growth was in the Commercial line of business @ 12.0%</a:t>
            </a:r>
          </a:p>
          <a:p>
            <a:r>
              <a:rPr lang="en-US" baseline="0" dirty="0" smtClean="0"/>
              <a:t>Residential grew by 9.3%</a:t>
            </a:r>
          </a:p>
          <a:p>
            <a:r>
              <a:rPr lang="en-US" baseline="0" dirty="0" smtClean="0"/>
              <a:t>Auto grew by 6.9%</a:t>
            </a:r>
          </a:p>
          <a:p>
            <a:r>
              <a:rPr lang="en-US" baseline="0" dirty="0" smtClean="0"/>
              <a:t>Farm grew by 6.4%</a:t>
            </a:r>
          </a:p>
          <a:p>
            <a:r>
              <a:rPr lang="en-US" baseline="0" dirty="0" smtClean="0"/>
              <a:t>In 2019, we grew by 11.6% so for a pandemic year, growing by 8.3% is a healthy growth rate.</a:t>
            </a:r>
          </a:p>
        </p:txBody>
      </p:sp>
      <p:sp>
        <p:nvSpPr>
          <p:cNvPr id="4" name="Slide Number Placeholder 3"/>
          <p:cNvSpPr>
            <a:spLocks noGrp="1"/>
          </p:cNvSpPr>
          <p:nvPr>
            <p:ph type="sldNum" sz="quarter" idx="10"/>
          </p:nvPr>
        </p:nvSpPr>
        <p:spPr/>
        <p:txBody>
          <a:bodyPr/>
          <a:lstStyle/>
          <a:p>
            <a:fld id="{CD3F15BC-4AA1-41C4-8C26-91A7E3BB93DC}" type="slidenum">
              <a:rPr lang="en-US" smtClean="0"/>
              <a:t>34</a:t>
            </a:fld>
            <a:endParaRPr lang="en-US" dirty="0"/>
          </a:p>
        </p:txBody>
      </p:sp>
    </p:spTree>
    <p:extLst>
      <p:ext uri="{BB962C8B-B14F-4D97-AF65-F5344CB8AC3E}">
        <p14:creationId xmlns:p14="http://schemas.microsoft.com/office/powerpoint/2010/main" val="1078072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stellar</a:t>
            </a:r>
            <a:r>
              <a:rPr lang="en-US" baseline="0" dirty="0" smtClean="0"/>
              <a:t> growth in 2019, it would have been tough for 2020 to match 2019 new policy counts, especially with being in the pandemic.</a:t>
            </a:r>
          </a:p>
          <a:p>
            <a:pPr marL="163718" indent="-163718">
              <a:buFontTx/>
              <a:buChar char="-"/>
            </a:pPr>
            <a:r>
              <a:rPr lang="en-US" baseline="0" dirty="0" smtClean="0"/>
              <a:t>Every line of business showed a decrease in new business policy growth except Farm in the 4</a:t>
            </a:r>
            <a:r>
              <a:rPr lang="en-US" baseline="30000" dirty="0" smtClean="0"/>
              <a:t>th</a:t>
            </a:r>
            <a:r>
              <a:rPr lang="en-US" baseline="0" dirty="0" smtClean="0"/>
              <a:t> quarter.  Farm grew by 12.5%</a:t>
            </a:r>
          </a:p>
          <a:p>
            <a:pPr marL="163718" indent="-163718">
              <a:buFontTx/>
              <a:buChar char="-"/>
            </a:pPr>
            <a:r>
              <a:rPr lang="en-US" baseline="0" dirty="0" smtClean="0"/>
              <a:t>Commercial continued to show the most amount of decrease with businesses not opening during the pandemic period @ 27.4% which is improved from Q3 (-36.9%)</a:t>
            </a:r>
          </a:p>
          <a:p>
            <a:pPr marL="163718" indent="-163718">
              <a:buFontTx/>
              <a:buChar char="-"/>
            </a:pPr>
            <a:r>
              <a:rPr lang="en-US" baseline="0" dirty="0" smtClean="0"/>
              <a:t>Auto showed a decrease of -20.3% and Residential showed a decrease of -16.7%</a:t>
            </a:r>
          </a:p>
          <a:p>
            <a:pPr defTabSz="873161">
              <a:defRPr/>
            </a:pPr>
            <a:r>
              <a:rPr lang="en-US" baseline="0" dirty="0" smtClean="0"/>
              <a:t>-   Actual total numbers of PIF Fourth Quarter 2020 is 569 with a breakdown as follows: Auto – 163; Commercial – 62; Farm – 54; Residential - 290</a:t>
            </a:r>
            <a:endParaRPr lang="en-US" dirty="0" smtClean="0"/>
          </a:p>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35</a:t>
            </a:fld>
            <a:endParaRPr lang="en-US" dirty="0"/>
          </a:p>
        </p:txBody>
      </p:sp>
    </p:spTree>
    <p:extLst>
      <p:ext uri="{BB962C8B-B14F-4D97-AF65-F5344CB8AC3E}">
        <p14:creationId xmlns:p14="http://schemas.microsoft.com/office/powerpoint/2010/main" val="3122064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2020</a:t>
            </a:r>
            <a:r>
              <a:rPr lang="en-US" baseline="0" dirty="0" smtClean="0"/>
              <a:t>, you’re seeing the same trends of decrease in new business policy count in every line of business except Farm.</a:t>
            </a:r>
          </a:p>
          <a:p>
            <a:pPr marL="163718" indent="-163718">
              <a:buFontTx/>
              <a:buChar char="-"/>
            </a:pPr>
            <a:r>
              <a:rPr lang="en-US" baseline="0" dirty="0" smtClean="0"/>
              <a:t>Every line of business showed a decrease in new business policy growth with Farm showing the least amount of decrease at -11.6%</a:t>
            </a:r>
          </a:p>
          <a:p>
            <a:pPr marL="163718" indent="-163718">
              <a:buFontTx/>
              <a:buChar char="-"/>
            </a:pPr>
            <a:r>
              <a:rPr lang="en-US" baseline="0" dirty="0" smtClean="0"/>
              <a:t>Commercial showed the most amount of decrease with businesses not opening during the pandemic period (-27.5%)</a:t>
            </a:r>
          </a:p>
          <a:p>
            <a:pPr marL="163718" indent="-163718">
              <a:buFontTx/>
              <a:buChar char="-"/>
            </a:pPr>
            <a:r>
              <a:rPr lang="en-US" baseline="0" dirty="0" smtClean="0"/>
              <a:t>Auto showed a decrease of -25.3% and Residential showed a decrease of -16.9%</a:t>
            </a:r>
          </a:p>
          <a:p>
            <a:pPr marL="163718" indent="-163718">
              <a:buFontTx/>
              <a:buChar char="-"/>
            </a:pPr>
            <a:r>
              <a:rPr lang="en-US" baseline="0" dirty="0" smtClean="0"/>
              <a:t>Actual total numbers of PIF for 2020 is 2,189 with a breakdown as follows: Auto – 668; Commercial – 258; Farm – 153; Residential – 1,110</a:t>
            </a:r>
            <a:endParaRPr lang="en-US" dirty="0" smtClean="0"/>
          </a:p>
          <a:p>
            <a:r>
              <a:rPr lang="en-US" dirty="0" smtClean="0"/>
              <a:t>-   In 2019,</a:t>
            </a:r>
            <a:r>
              <a:rPr lang="en-US" baseline="0" dirty="0" smtClean="0"/>
              <a:t> HTM wrote 2,759 new PIF, -20.7% less in 2020</a:t>
            </a:r>
            <a:endParaRPr lang="en-US" dirty="0" smtClean="0"/>
          </a:p>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36</a:t>
            </a:fld>
            <a:endParaRPr lang="en-US" dirty="0"/>
          </a:p>
        </p:txBody>
      </p:sp>
    </p:spTree>
    <p:extLst>
      <p:ext uri="{BB962C8B-B14F-4D97-AF65-F5344CB8AC3E}">
        <p14:creationId xmlns:p14="http://schemas.microsoft.com/office/powerpoint/2010/main" val="3781269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cancellation front, we have seen an increase in cancellations in all lines of business.  The largest line of cancellations Commercial as much of these cancellations are businesses shutting down due to the pandemic.</a:t>
            </a:r>
          </a:p>
          <a:p>
            <a:pPr defTabSz="873161">
              <a:defRPr/>
            </a:pPr>
            <a:r>
              <a:rPr lang="en-US" baseline="0" dirty="0" smtClean="0"/>
              <a:t>- Actual cancellation numbers of PIF for the 4</a:t>
            </a:r>
            <a:r>
              <a:rPr lang="en-US" baseline="30000" dirty="0" smtClean="0"/>
              <a:t>th</a:t>
            </a:r>
            <a:r>
              <a:rPr lang="en-US" baseline="0" dirty="0" smtClean="0"/>
              <a:t> quarter is 520 with a breakdown as follows: Auto – 126; Commercial – 76; Farm – 53; Residential – 265</a:t>
            </a:r>
          </a:p>
          <a:p>
            <a:pPr defTabSz="873161">
              <a:defRPr/>
            </a:pPr>
            <a:r>
              <a:rPr lang="en-US" baseline="0" dirty="0" smtClean="0"/>
              <a:t>- For comparison, the cancellation number for 2019 4</a:t>
            </a:r>
            <a:r>
              <a:rPr lang="en-US" baseline="30000" dirty="0" smtClean="0"/>
              <a:t>th</a:t>
            </a:r>
            <a:r>
              <a:rPr lang="en-US" baseline="0" dirty="0" smtClean="0"/>
              <a:t> quarter was 431</a:t>
            </a:r>
            <a:endParaRPr lang="en-US" dirty="0" smtClean="0"/>
          </a:p>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37</a:t>
            </a:fld>
            <a:endParaRPr lang="en-US" dirty="0"/>
          </a:p>
        </p:txBody>
      </p:sp>
    </p:spTree>
    <p:extLst>
      <p:ext uri="{BB962C8B-B14F-4D97-AF65-F5344CB8AC3E}">
        <p14:creationId xmlns:p14="http://schemas.microsoft.com/office/powerpoint/2010/main" val="2745897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2020, we have seen the same trends as the quarter breakdowns.  The two largest lines of cancellations were in auto and commercial.  Many insureds cancelled their auto insurance policy as there weren’t using their vehicle for commuting and with commercial, much of these cancellations are businesses shutting down due to the pandemic.</a:t>
            </a:r>
          </a:p>
          <a:p>
            <a:pPr defTabSz="873161">
              <a:defRPr/>
            </a:pPr>
            <a:r>
              <a:rPr lang="en-US" baseline="0" dirty="0" smtClean="0"/>
              <a:t>- Actual cancellation numbers of PIF for 2020 is 1,767 (2019 was 1,498) with a breakdown as follows: Auto – 500; Commercial – 280; Farm – 128; Residential - 859</a:t>
            </a:r>
            <a:endParaRPr lang="en-US" dirty="0" smtClean="0"/>
          </a:p>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38</a:t>
            </a:fld>
            <a:endParaRPr lang="en-US" dirty="0"/>
          </a:p>
        </p:txBody>
      </p:sp>
    </p:spTree>
    <p:extLst>
      <p:ext uri="{BB962C8B-B14F-4D97-AF65-F5344CB8AC3E}">
        <p14:creationId xmlns:p14="http://schemas.microsoft.com/office/powerpoint/2010/main" val="3233902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increase of cancellations,</a:t>
            </a:r>
            <a:r>
              <a:rPr lang="en-US" baseline="0" dirty="0" smtClean="0"/>
              <a:t> it is normal to see that our retention rate as also decreased.  Our current 2020 retention rate is 92.9% which is a decrease of 1.0% from 2019.  This retention rate for 2020, in light of all the cancellations is still very strong for HTM.  Much of this is kudos to our underwriting team in being able to service and manage our policies with all the challenges from the pandemic.  Any decrease in servicing to brokers will generally lead to percentage point decreases in retention but we have gotten through these challenging times relatively unhurt.</a:t>
            </a:r>
          </a:p>
          <a:p>
            <a:r>
              <a:rPr lang="en-US" baseline="0" dirty="0" smtClean="0"/>
              <a:t>The retention for 2020 actually got better in Q4 as Q3 showed a retention of 92.3%.</a:t>
            </a:r>
          </a:p>
          <a:p>
            <a:r>
              <a:rPr lang="en-US" baseline="0" dirty="0" smtClean="0"/>
              <a:t>- The one line of business that has suffered the most is commercial.  The 2020 retention for commercial is at 90% which is still high in insurance industry standards but low in HTM standards. Auto, Farm and Residential has maintained strong retention numbers at 92%, 93% and 96% respectively.</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39</a:t>
            </a:fld>
            <a:endParaRPr lang="en-US" dirty="0"/>
          </a:p>
        </p:txBody>
      </p:sp>
    </p:spTree>
    <p:extLst>
      <p:ext uri="{BB962C8B-B14F-4D97-AF65-F5344CB8AC3E}">
        <p14:creationId xmlns:p14="http://schemas.microsoft.com/office/powerpoint/2010/main" val="2954456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ALLAN: I’m going to read the vision “To …..”</a:t>
            </a:r>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4</a:t>
            </a:fld>
            <a:endParaRPr lang="en-US" dirty="0"/>
          </a:p>
        </p:txBody>
      </p:sp>
    </p:spTree>
    <p:extLst>
      <p:ext uri="{BB962C8B-B14F-4D97-AF65-F5344CB8AC3E}">
        <p14:creationId xmlns:p14="http://schemas.microsoft.com/office/powerpoint/2010/main" val="335270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308B0-BCE4-43BF-8BB8-802E5FCC21BF}" type="slidenum">
              <a:rPr lang="en-US"/>
              <a:pPr/>
              <a:t>40</a:t>
            </a:fld>
            <a:endParaRPr lang="en-US" dirty="0"/>
          </a:p>
        </p:txBody>
      </p:sp>
      <p:sp>
        <p:nvSpPr>
          <p:cNvPr id="5017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CA" dirty="0"/>
          </a:p>
        </p:txBody>
      </p:sp>
    </p:spTree>
    <p:extLst>
      <p:ext uri="{BB962C8B-B14F-4D97-AF65-F5344CB8AC3E}">
        <p14:creationId xmlns:p14="http://schemas.microsoft.com/office/powerpoint/2010/main" val="1216826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308B0-BCE4-43BF-8BB8-802E5FCC21BF}" type="slidenum">
              <a:rPr lang="en-US"/>
              <a:pPr/>
              <a:t>41</a:t>
            </a:fld>
            <a:endParaRPr lang="en-US" dirty="0"/>
          </a:p>
        </p:txBody>
      </p:sp>
      <p:sp>
        <p:nvSpPr>
          <p:cNvPr id="50178" name="Rectangle 2"/>
          <p:cNvSpPr>
            <a:spLocks noGrp="1" noRot="1" noChangeAspect="1" noChangeArrowheads="1" noTextEdit="1"/>
          </p:cNvSpPr>
          <p:nvPr>
            <p:ph type="sldImg"/>
          </p:nvPr>
        </p:nvSpPr>
        <p:spPr>
          <a:xfrm>
            <a:off x="368300" y="762000"/>
            <a:ext cx="6194425" cy="3484563"/>
          </a:xfrm>
          <a:ln/>
        </p:spPr>
      </p:sp>
      <p:sp>
        <p:nvSpPr>
          <p:cNvPr id="2" name="Notes Placeholder 1"/>
          <p:cNvSpPr>
            <a:spLocks noGrp="1"/>
          </p:cNvSpPr>
          <p:nvPr>
            <p:ph type="body" sz="quarter" idx="10"/>
          </p:nvPr>
        </p:nvSpPr>
        <p:spPr/>
        <p:txBody>
          <a:bodyPr/>
          <a:lstStyle/>
          <a:p>
            <a:endParaRPr lang="en-CA" dirty="0"/>
          </a:p>
        </p:txBody>
      </p:sp>
    </p:spTree>
    <p:extLst>
      <p:ext uri="{BB962C8B-B14F-4D97-AF65-F5344CB8AC3E}">
        <p14:creationId xmlns:p14="http://schemas.microsoft.com/office/powerpoint/2010/main" val="4237120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HTM’s most written line of business in</a:t>
            </a:r>
            <a:r>
              <a:rPr lang="en-US" baseline="0" dirty="0" smtClean="0"/>
              <a:t> 2020</a:t>
            </a:r>
            <a:r>
              <a:rPr lang="en-US" dirty="0" smtClean="0"/>
              <a:t>.  We have two </a:t>
            </a:r>
            <a:r>
              <a:rPr lang="en-US" baseline="0" dirty="0" smtClean="0"/>
              <a:t>lines of business in which the loss ratio is in the red at this point.  When your largest book of business is running at just under 60% L/R it will reflect positively in the your underwriting loss ratio result.  This number was in the 40s after Q3 but has since increased to 59.6% as a result of large losses in Q4.</a:t>
            </a:r>
            <a:endParaRPr lang="en-US" baseline="0" dirty="0"/>
          </a:p>
          <a:p>
            <a:r>
              <a:rPr lang="en-US" baseline="0" dirty="0" smtClean="0"/>
              <a:t>- These numbers don’t include the auto line of business but for your information, DWP is $8,414,775 and running a loss ratio of 43.1%</a:t>
            </a:r>
          </a:p>
        </p:txBody>
      </p:sp>
      <p:sp>
        <p:nvSpPr>
          <p:cNvPr id="4" name="Slide Number Placeholder 3"/>
          <p:cNvSpPr>
            <a:spLocks noGrp="1"/>
          </p:cNvSpPr>
          <p:nvPr>
            <p:ph type="sldNum" sz="quarter" idx="5"/>
          </p:nvPr>
        </p:nvSpPr>
        <p:spPr/>
        <p:txBody>
          <a:bodyPr/>
          <a:lstStyle/>
          <a:p>
            <a:fld id="{CD3F15BC-4AA1-41C4-8C26-91A7E3BB93DC}" type="slidenum">
              <a:rPr lang="en-US" smtClean="0"/>
              <a:t>42</a:t>
            </a:fld>
            <a:endParaRPr lang="en-US" dirty="0"/>
          </a:p>
        </p:txBody>
      </p:sp>
    </p:spTree>
    <p:extLst>
      <p:ext uri="{BB962C8B-B14F-4D97-AF65-F5344CB8AC3E}">
        <p14:creationId xmlns:p14="http://schemas.microsoft.com/office/powerpoint/2010/main" val="3686634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per the claims presentation,</a:t>
            </a:r>
            <a:r>
              <a:rPr lang="en-US" baseline="0" dirty="0" smtClean="0"/>
              <a:t> we had some large claims reported during the quarter which increased the residential loss ratio to 133.6%</a:t>
            </a:r>
          </a:p>
          <a:p>
            <a:pPr marL="171450" indent="-171450">
              <a:buFontTx/>
              <a:buChar char="-"/>
            </a:pPr>
            <a:r>
              <a:rPr lang="en-US" baseline="0" dirty="0" smtClean="0"/>
              <a:t>All the other lines are showing great results in the Fourth Quarter with Auto at 41.1%, Commercial at 19.2%</a:t>
            </a:r>
          </a:p>
          <a:p>
            <a:pPr marL="171450" indent="-171450">
              <a:buFontTx/>
              <a:buChar char="-"/>
            </a:pPr>
            <a:r>
              <a:rPr lang="en-US" baseline="0" dirty="0" smtClean="0"/>
              <a:t>Farm deteriorated in Q4 at 88.3%</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43</a:t>
            </a:fld>
            <a:endParaRPr lang="en-US" dirty="0"/>
          </a:p>
        </p:txBody>
      </p:sp>
    </p:spTree>
    <p:extLst>
      <p:ext uri="{BB962C8B-B14F-4D97-AF65-F5344CB8AC3E}">
        <p14:creationId xmlns:p14="http://schemas.microsoft.com/office/powerpoint/2010/main" val="3053232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to this graph is that the green line which</a:t>
            </a:r>
            <a:r>
              <a:rPr lang="en-US" baseline="0" dirty="0" smtClean="0"/>
              <a:t> shows 2020 as compared to the prior period and the 3 year period is close to or below prior and our 3 year history.</a:t>
            </a:r>
          </a:p>
          <a:p>
            <a:r>
              <a:rPr lang="en-US" baseline="0" dirty="0" smtClean="0"/>
              <a:t>In 2020, our loss ratios are:  Auto @ 43.1%; Commercial 22.7%; Residential 78.4%; Farm 40.8%</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44</a:t>
            </a:fld>
            <a:endParaRPr lang="en-US" dirty="0"/>
          </a:p>
        </p:txBody>
      </p:sp>
    </p:spTree>
    <p:extLst>
      <p:ext uri="{BB962C8B-B14F-4D97-AF65-F5344CB8AC3E}">
        <p14:creationId xmlns:p14="http://schemas.microsoft.com/office/powerpoint/2010/main" val="1386419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9308B0-BCE4-43BF-8BB8-802E5FCC21BF}" type="slidenum">
              <a:rPr lang="en-US"/>
              <a:pPr/>
              <a:t>45</a:t>
            </a:fld>
            <a:endParaRPr lang="en-US" dirty="0"/>
          </a:p>
        </p:txBody>
      </p:sp>
      <p:sp>
        <p:nvSpPr>
          <p:cNvPr id="50178"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CA" dirty="0"/>
          </a:p>
        </p:txBody>
      </p:sp>
    </p:spTree>
    <p:extLst>
      <p:ext uri="{BB962C8B-B14F-4D97-AF65-F5344CB8AC3E}">
        <p14:creationId xmlns:p14="http://schemas.microsoft.com/office/powerpoint/2010/main" val="169425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46</a:t>
            </a:fld>
            <a:endParaRPr lang="en-US" dirty="0"/>
          </a:p>
        </p:txBody>
      </p:sp>
    </p:spTree>
    <p:extLst>
      <p:ext uri="{BB962C8B-B14F-4D97-AF65-F5344CB8AC3E}">
        <p14:creationId xmlns:p14="http://schemas.microsoft.com/office/powerpoint/2010/main" val="430679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continue to have touchpoints with the agents bi-weekly. Cameron is working full time out of the Pearson Insurance office, while Karen and Scott are rotating between the office and home. We have discussed protocol for visiting clients, that the visit will be outside as much as possible and if they are within 6 feet of someone they must wear a mask. </a:t>
            </a:r>
            <a:endParaRPr lang="en-US" dirty="0" smtClean="0"/>
          </a:p>
          <a:p>
            <a:endParaRPr lang="en-US" dirty="0" smtClean="0"/>
          </a:p>
          <a:p>
            <a:r>
              <a:rPr lang="en-US" dirty="0" smtClean="0"/>
              <a:t>I have</a:t>
            </a:r>
            <a:r>
              <a:rPr lang="en-US" baseline="0" dirty="0" smtClean="0"/>
              <a:t> sent out third quarter reports to the brokers and contacted each of them, whether by phone, email, or video call to discuss their year and what they are seeing in the marketplace. </a:t>
            </a:r>
            <a:endParaRPr lang="en-US" dirty="0" smtClean="0"/>
          </a:p>
        </p:txBody>
      </p:sp>
      <p:sp>
        <p:nvSpPr>
          <p:cNvPr id="4" name="Slide Number Placeholder 3"/>
          <p:cNvSpPr>
            <a:spLocks noGrp="1"/>
          </p:cNvSpPr>
          <p:nvPr>
            <p:ph type="sldNum" sz="quarter" idx="10"/>
          </p:nvPr>
        </p:nvSpPr>
        <p:spPr/>
        <p:txBody>
          <a:bodyPr/>
          <a:lstStyle/>
          <a:p>
            <a:pPr defTabSz="436580">
              <a:defRPr/>
            </a:pPr>
            <a:fld id="{CD3F15BC-4AA1-41C4-8C26-91A7E3BB93DC}" type="slidenum">
              <a:rPr lang="en-US">
                <a:solidFill>
                  <a:prstClr val="black"/>
                </a:solidFill>
                <a:latin typeface="Calibri" panose="020F0502020204030204"/>
              </a:rPr>
              <a:pPr defTabSz="436580">
                <a:defRPr/>
              </a:pPr>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233107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 the end of September, I had 5 broker meetings scheduled.</a:t>
            </a:r>
            <a:r>
              <a:rPr lang="en-US" baseline="0" dirty="0" smtClean="0"/>
              <a:t> This number does not include phone calls or emails sent back and forth between myself and brokers. We had to postpone the farm training that we were planning on Bill Dorland's Farm. I don’t think we will be able to complete this in person in 2020. There are a few brokers that would benefit from presentations about our product offerings, so I will be starting to look into setting that up virtually in the next few months. </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48</a:t>
            </a:fld>
            <a:endParaRPr lang="en-US" dirty="0"/>
          </a:p>
        </p:txBody>
      </p:sp>
    </p:spTree>
    <p:extLst>
      <p:ext uri="{BB962C8B-B14F-4D97-AF65-F5344CB8AC3E}">
        <p14:creationId xmlns:p14="http://schemas.microsoft.com/office/powerpoint/2010/main" val="9096140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chart illustrates the usage of our marketing program for the brokers. In 2020 we allotted $49,402 in total for the brokers to use on co-operative marketing with HTM. Once the pandemic began, we also opened this up to allow for the brokers to donate to charities within our communities. Six brokers have taken advantage of contributing within their communities, and four others have use their funds to advertise. Nine have not used any of their money to date.</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49</a:t>
            </a:fld>
            <a:endParaRPr lang="en-US" dirty="0"/>
          </a:p>
        </p:txBody>
      </p:sp>
    </p:spTree>
    <p:extLst>
      <p:ext uri="{BB962C8B-B14F-4D97-AF65-F5344CB8AC3E}">
        <p14:creationId xmlns:p14="http://schemas.microsoft.com/office/powerpoint/2010/main" val="424776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ALLAN….. “Our family ……”</a:t>
            </a:r>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5</a:t>
            </a:fld>
            <a:endParaRPr lang="en-US" dirty="0"/>
          </a:p>
        </p:txBody>
      </p:sp>
    </p:spTree>
    <p:extLst>
      <p:ext uri="{BB962C8B-B14F-4D97-AF65-F5344CB8AC3E}">
        <p14:creationId xmlns:p14="http://schemas.microsoft.com/office/powerpoint/2010/main" val="3214619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first</a:t>
            </a:r>
            <a:r>
              <a:rPr lang="en-US" baseline="0" dirty="0" smtClean="0"/>
              <a:t> three quarter of 2020, the top 5 brokers with the highest new policy count are shown in this slide. Newman Insurance leading the way with 338 policies, which is 83 less than 2019. Allen Insurance has 318 new policies, 38 less than 2019. Elliott Insurance with 107 policies, 4 less than last year. Vasey Insurance with 102 policies, 112 under last years number and Canada </a:t>
            </a:r>
            <a:r>
              <a:rPr lang="en-US" baseline="0" dirty="0" err="1" smtClean="0"/>
              <a:t>Brokerlink</a:t>
            </a:r>
            <a:r>
              <a:rPr lang="en-US" baseline="0" dirty="0" smtClean="0"/>
              <a:t> – Cobourg Office with 88 new policies., 10 less than last year at this time.</a:t>
            </a:r>
          </a:p>
          <a:p>
            <a:endParaRPr lang="en-US" baseline="0" dirty="0" smtClean="0"/>
          </a:p>
          <a:p>
            <a:r>
              <a:rPr lang="en-US" baseline="0" dirty="0" smtClean="0"/>
              <a:t>Last year’s third quarter included Gunter Insurance with 142, due to the AVIVA rollover, as well as Darling Insurance who had 107 new policies last year, compared to 81 policies this year.</a:t>
            </a:r>
          </a:p>
          <a:p>
            <a:endParaRPr lang="en-US" baseline="0" dirty="0" smtClean="0"/>
          </a:p>
          <a:p>
            <a:endParaRPr lang="en-US"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50</a:t>
            </a:fld>
            <a:endParaRPr lang="en-US" dirty="0"/>
          </a:p>
        </p:txBody>
      </p:sp>
    </p:spTree>
    <p:extLst>
      <p:ext uri="{BB962C8B-B14F-4D97-AF65-F5344CB8AC3E}">
        <p14:creationId xmlns:p14="http://schemas.microsoft.com/office/powerpoint/2010/main" val="6246460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five brokers with the lowest new policy count include Insurance Specialty Group, a part</a:t>
            </a:r>
            <a:r>
              <a:rPr lang="en-US" baseline="0" dirty="0" smtClean="0"/>
              <a:t> of Sentinel with 3 new policies, Beyond Insurance with one new policy, WB White Insurance, Lindsay with one new policy, </a:t>
            </a:r>
            <a:r>
              <a:rPr lang="en-US" baseline="0" dirty="0" err="1" smtClean="0"/>
              <a:t>Bardeau</a:t>
            </a:r>
            <a:r>
              <a:rPr lang="en-US" baseline="0" dirty="0" smtClean="0"/>
              <a:t> Insurance with one as well as </a:t>
            </a:r>
            <a:r>
              <a:rPr lang="en-US" baseline="0" dirty="0" err="1" smtClean="0"/>
              <a:t>Brokerlink</a:t>
            </a:r>
            <a:r>
              <a:rPr lang="en-US" baseline="0" dirty="0" smtClean="0"/>
              <a:t>, Norwood with one new policy. </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51</a:t>
            </a:fld>
            <a:endParaRPr lang="en-US" dirty="0"/>
          </a:p>
        </p:txBody>
      </p:sp>
    </p:spTree>
    <p:extLst>
      <p:ext uri="{BB962C8B-B14F-4D97-AF65-F5344CB8AC3E}">
        <p14:creationId xmlns:p14="http://schemas.microsoft.com/office/powerpoint/2010/main" val="25407825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 brokers who</a:t>
            </a:r>
            <a:r>
              <a:rPr lang="en-US" baseline="0" dirty="0" smtClean="0"/>
              <a:t> have loss ratios less than 50% are shown in this graph. These are the brokers contributing to our great loss ratio year to date.</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52</a:t>
            </a:fld>
            <a:endParaRPr lang="en-US" dirty="0"/>
          </a:p>
        </p:txBody>
      </p:sp>
    </p:spTree>
    <p:extLst>
      <p:ext uri="{BB962C8B-B14F-4D97-AF65-F5344CB8AC3E}">
        <p14:creationId xmlns:p14="http://schemas.microsoft.com/office/powerpoint/2010/main" val="4851852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Five of our brokers</a:t>
            </a:r>
            <a:r>
              <a:rPr lang="en-US" baseline="0" dirty="0" smtClean="0"/>
              <a:t> with loss ratios above 50% are shown in this slide. </a:t>
            </a:r>
          </a:p>
          <a:p>
            <a:endParaRPr lang="en-US" baseline="0" dirty="0" smtClean="0"/>
          </a:p>
          <a:p>
            <a:r>
              <a:rPr lang="en-US" baseline="0" dirty="0" smtClean="0"/>
              <a:t>Bulger and Gray Insurance are currently sitting at 122.1% loss ratio. This is mostly due to a large auto claim where the insured pulled out into the path of a motorcycle. $5000 has been paid out to date with $790,500 in reserves.</a:t>
            </a:r>
          </a:p>
          <a:p>
            <a:endParaRPr lang="en-US" baseline="0" dirty="0" smtClean="0"/>
          </a:p>
          <a:p>
            <a:r>
              <a:rPr lang="en-US" baseline="0" dirty="0" smtClean="0"/>
              <a:t>Newman Insurance is currently sitting at an 89.1% loss ratio, They have had several large claims to date in 2020. The following claims are over $100,000 paid or reserved:</a:t>
            </a:r>
          </a:p>
          <a:p>
            <a:pPr marL="171450" indent="-171450">
              <a:buFontTx/>
              <a:buChar char="-"/>
            </a:pPr>
            <a:r>
              <a:rPr lang="en-US" baseline="0" dirty="0" smtClean="0"/>
              <a:t>Maureen Houston Policy # 47242P01: Fire, substantial loss to dwelling and personal property. $47,700 paid to date with $2.5 million in reserves</a:t>
            </a:r>
          </a:p>
          <a:p>
            <a:pPr marL="171450" indent="-171450">
              <a:buFontTx/>
              <a:buChar char="-"/>
            </a:pPr>
            <a:r>
              <a:rPr lang="en-US" baseline="0" dirty="0" smtClean="0"/>
              <a:t>Thomas </a:t>
            </a:r>
            <a:r>
              <a:rPr lang="en-US" baseline="0" dirty="0" err="1" smtClean="0"/>
              <a:t>Klinaftakis</a:t>
            </a:r>
            <a:r>
              <a:rPr lang="en-US" baseline="0" dirty="0" smtClean="0"/>
              <a:t> Policy # 42546P01: Fire to dwelling $31,000 paid to date with $639,000 in reserves</a:t>
            </a:r>
          </a:p>
          <a:p>
            <a:pPr marL="171450" indent="-171450">
              <a:buFontTx/>
              <a:buChar char="-"/>
            </a:pPr>
            <a:r>
              <a:rPr lang="en-US" baseline="0" dirty="0" err="1" smtClean="0"/>
              <a:t>Suurdt</a:t>
            </a:r>
            <a:r>
              <a:rPr lang="en-US" baseline="0" dirty="0" smtClean="0"/>
              <a:t> Farms Ltd Policy #21235P01: Fire to Dairy Barn $479,700 paid, $455,000 in reserves</a:t>
            </a:r>
          </a:p>
          <a:p>
            <a:pPr marL="171450" indent="-171450">
              <a:buFontTx/>
              <a:buChar char="-"/>
            </a:pPr>
            <a:r>
              <a:rPr lang="en-US" baseline="0" dirty="0" smtClean="0"/>
              <a:t>Lonnie and Elizabeth Ellis Policy #39558p01: Fire to home $10,000 paid, $375,000 in reserves</a:t>
            </a:r>
          </a:p>
          <a:p>
            <a:pPr marL="171450" indent="-171450">
              <a:buFontTx/>
              <a:buChar char="-"/>
            </a:pPr>
            <a:r>
              <a:rPr lang="en-US" baseline="0" dirty="0" smtClean="0"/>
              <a:t>Jean-Guy and Beverly </a:t>
            </a:r>
            <a:r>
              <a:rPr lang="en-US" baseline="0" dirty="0" err="1" smtClean="0"/>
              <a:t>Broleau</a:t>
            </a:r>
            <a:r>
              <a:rPr lang="en-US" baseline="0" dirty="0" smtClean="0"/>
              <a:t> Policy # 45033p01: Fire to home $15,000 paid, $252,000 in reserves</a:t>
            </a:r>
          </a:p>
          <a:p>
            <a:pPr marL="171450" indent="-171450">
              <a:buFontTx/>
              <a:buChar char="-"/>
            </a:pPr>
            <a:r>
              <a:rPr lang="en-US" baseline="0" dirty="0" err="1" smtClean="0"/>
              <a:t>Joselita</a:t>
            </a:r>
            <a:r>
              <a:rPr lang="en-US" baseline="0" dirty="0" smtClean="0"/>
              <a:t> and </a:t>
            </a:r>
            <a:r>
              <a:rPr lang="en-US" baseline="0" dirty="0" err="1" smtClean="0"/>
              <a:t>Rodel</a:t>
            </a:r>
            <a:r>
              <a:rPr lang="en-US" baseline="0" dirty="0" smtClean="0"/>
              <a:t> </a:t>
            </a:r>
            <a:r>
              <a:rPr lang="en-US" baseline="0" dirty="0" err="1" smtClean="0"/>
              <a:t>Maala</a:t>
            </a:r>
            <a:r>
              <a:rPr lang="en-US" baseline="0" dirty="0" smtClean="0"/>
              <a:t> policy #43097p01: fire loss $155,000 paid, $109,000 in reserves</a:t>
            </a:r>
          </a:p>
          <a:p>
            <a:pPr marL="171450" indent="-171450">
              <a:buFontTx/>
              <a:buChar char="-"/>
            </a:pPr>
            <a:r>
              <a:rPr lang="en-US" baseline="0" dirty="0" smtClean="0"/>
              <a:t>Eduardo and Maria </a:t>
            </a:r>
            <a:r>
              <a:rPr lang="en-US" baseline="0" dirty="0" err="1" smtClean="0"/>
              <a:t>Soares</a:t>
            </a:r>
            <a:r>
              <a:rPr lang="en-US" baseline="0" dirty="0" smtClean="0"/>
              <a:t> policy #47089p01: water damage $32,600 paid, $100,000 in reserves</a:t>
            </a:r>
          </a:p>
          <a:p>
            <a:pPr marL="171450" indent="-171450">
              <a:buFontTx/>
              <a:buChar char="-"/>
            </a:pPr>
            <a:r>
              <a:rPr lang="en-US" baseline="0" dirty="0" smtClean="0"/>
              <a:t>Chad </a:t>
            </a:r>
            <a:r>
              <a:rPr lang="en-US" baseline="0" dirty="0" err="1" smtClean="0"/>
              <a:t>Neuman</a:t>
            </a:r>
            <a:r>
              <a:rPr lang="en-US" baseline="0" dirty="0" smtClean="0"/>
              <a:t> and Rhonda </a:t>
            </a:r>
            <a:r>
              <a:rPr lang="en-US" baseline="0" dirty="0" err="1" smtClean="0"/>
              <a:t>Zylstra</a:t>
            </a:r>
            <a:r>
              <a:rPr lang="en-US" baseline="0" dirty="0" smtClean="0"/>
              <a:t> Policy #45383p01: smoke damage $73,000 paid, $84,000 in reserves</a:t>
            </a:r>
          </a:p>
          <a:p>
            <a:pPr marL="171450" indent="-171450">
              <a:buFontTx/>
              <a:buChar char="-"/>
            </a:pPr>
            <a:r>
              <a:rPr lang="en-US" baseline="0" dirty="0" smtClean="0"/>
              <a:t>Megan Hill policy #49808p01: fire $249,500 paid, $58,000 in reserves </a:t>
            </a:r>
          </a:p>
          <a:p>
            <a:pPr marL="171450" indent="-171450">
              <a:buFontTx/>
              <a:buChar char="-"/>
            </a:pPr>
            <a:endParaRPr lang="en-US" baseline="0" dirty="0" smtClean="0"/>
          </a:p>
          <a:p>
            <a:pPr marL="0" indent="0">
              <a:buFontTx/>
              <a:buNone/>
            </a:pPr>
            <a:r>
              <a:rPr lang="en-US" baseline="0" dirty="0" smtClean="0"/>
              <a:t>WB Whites loss ratio is at 88.9%, in 2020 so far they have had 7 claims however due to their portfolio size, this has significantly impacted their loss ratio. They have had one large claim reserved at $100,000 which is a trip and fall at a commercial building.</a:t>
            </a:r>
          </a:p>
          <a:p>
            <a:pPr marL="0" indent="0">
              <a:buFontTx/>
              <a:buNone/>
            </a:pPr>
            <a:endParaRPr lang="en-US" baseline="0" dirty="0" smtClean="0"/>
          </a:p>
          <a:p>
            <a:pPr marL="0" indent="0">
              <a:buFontTx/>
              <a:buNone/>
            </a:pPr>
            <a:r>
              <a:rPr lang="en-US" baseline="0" dirty="0" smtClean="0"/>
              <a:t>Bradley Brothers has a 76.9% loss ratio due to one large fire claim reserved at $105,000.</a:t>
            </a:r>
          </a:p>
          <a:p>
            <a:pPr marL="0" indent="0">
              <a:buFontTx/>
              <a:buNone/>
            </a:pPr>
            <a:endParaRPr lang="en-US" baseline="0" dirty="0" smtClean="0"/>
          </a:p>
          <a:p>
            <a:pPr marL="0" indent="0">
              <a:buFontTx/>
              <a:buNone/>
            </a:pPr>
            <a:r>
              <a:rPr lang="en-US" baseline="0" dirty="0" smtClean="0"/>
              <a:t>Darling Insurance Group is at 54.4% overall loss ratio, which is higher due to a Sentinel Risk wind claim with $150,000 paid and $173,000 in reserves.</a:t>
            </a:r>
          </a:p>
          <a:p>
            <a:endParaRPr lang="en-US" baseline="0" dirty="0" smtClean="0"/>
          </a:p>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53</a:t>
            </a:fld>
            <a:endParaRPr lang="en-US" dirty="0"/>
          </a:p>
        </p:txBody>
      </p:sp>
    </p:spTree>
    <p:extLst>
      <p:ext uri="{BB962C8B-B14F-4D97-AF65-F5344CB8AC3E}">
        <p14:creationId xmlns:p14="http://schemas.microsoft.com/office/powerpoint/2010/main" val="3499436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policy counts for July, August and September 2020</a:t>
            </a:r>
            <a:r>
              <a:rPr lang="en-US" baseline="0" dirty="0" smtClean="0"/>
              <a:t> and 2019 are illustrated here. For July, HTM had 204 new business policies compared to 288 last year. August saw 180 new policies, down 44 from last years 224 policies. September had 196 new policies, only down slightly from 2019 205 policies. Although numbers are down from 2019, they are in line with our 2018 numbers. </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54</a:t>
            </a:fld>
            <a:endParaRPr lang="en-US" dirty="0"/>
          </a:p>
        </p:txBody>
      </p:sp>
    </p:spTree>
    <p:extLst>
      <p:ext uri="{BB962C8B-B14F-4D97-AF65-F5344CB8AC3E}">
        <p14:creationId xmlns:p14="http://schemas.microsoft.com/office/powerpoint/2010/main" val="6160332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Cancellations for the months of July</a:t>
            </a:r>
            <a:r>
              <a:rPr lang="en-US" baseline="0" dirty="0" smtClean="0"/>
              <a:t>, August and September are shown in this slide. For July, we saw 170 cancelled policies compared to 172 last year. August had 179 cancelled policies, up 16 from last year and September had 188 cancellation, 46 more than September 2019. Of the 1389 cancelled policy in the third quarter, 434 were in the auto line of business, 220 in commercial lines, 89 in farm and 646 in personal lines. </a:t>
            </a:r>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55</a:t>
            </a:fld>
            <a:endParaRPr lang="en-US" dirty="0"/>
          </a:p>
        </p:txBody>
      </p:sp>
    </p:spTree>
    <p:extLst>
      <p:ext uri="{BB962C8B-B14F-4D97-AF65-F5344CB8AC3E}">
        <p14:creationId xmlns:p14="http://schemas.microsoft.com/office/powerpoint/2010/main" val="42137994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past, I have been giving data on the Gunter Insurance portfolio due to</a:t>
            </a:r>
            <a:r>
              <a:rPr lang="en-US" baseline="0" dirty="0" smtClean="0"/>
              <a:t> the purchase. Now that we are over a year past the purchase and AVIVA rollover, I will now be reporting on the agents portfolio as a whole which includes Cameron, Scott and Karen. New policies for the month of July were 13, compared to 23 in 2019, 4 in August compared to 21 in 2019 and 2 in September compared to 25 in 2019. It is important to note that Cameron’s number are a little skewed as he still is writing new business under Pearson Insurance’s number (approximately half). </a:t>
            </a:r>
          </a:p>
          <a:p>
            <a:endParaRPr lang="en-US" baseline="0" dirty="0" smtClean="0"/>
          </a:p>
          <a:p>
            <a:r>
              <a:rPr lang="en-US" baseline="0" dirty="0" smtClean="0"/>
              <a:t>Cancellation were up slightly in 2020 compared to 2019 with 2 in July, 4 in August and 7 in September. Retention rate continues to be over 93% combined for all lines.</a:t>
            </a:r>
          </a:p>
          <a:p>
            <a:endParaRPr lang="en-US" baseline="0" dirty="0" smtClean="0"/>
          </a:p>
          <a:p>
            <a:r>
              <a:rPr lang="en-US" baseline="0" dirty="0" smtClean="0"/>
              <a:t>We have 646 policies in force, which is up 15.2% from last year. </a:t>
            </a:r>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56</a:t>
            </a:fld>
            <a:endParaRPr lang="en-US" dirty="0"/>
          </a:p>
        </p:txBody>
      </p:sp>
    </p:spTree>
    <p:extLst>
      <p:ext uri="{BB962C8B-B14F-4D97-AF65-F5344CB8AC3E}">
        <p14:creationId xmlns:p14="http://schemas.microsoft.com/office/powerpoint/2010/main" val="23855351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Premiums written has increased by $121,789</a:t>
            </a:r>
            <a:r>
              <a:rPr lang="en-US" baseline="0" dirty="0" smtClean="0"/>
              <a:t> compared to last year, the most significant amount was in auto with an increase of $82,676. Commercial increased by $6,405, residential by $13,169 and farm by $19,539.</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57</a:t>
            </a:fld>
            <a:endParaRPr lang="en-US" dirty="0"/>
          </a:p>
        </p:txBody>
      </p:sp>
    </p:spTree>
    <p:extLst>
      <p:ext uri="{BB962C8B-B14F-4D97-AF65-F5344CB8AC3E}">
        <p14:creationId xmlns:p14="http://schemas.microsoft.com/office/powerpoint/2010/main" val="4193049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Claims for 2020 are down significantly from last year. Overall Cameron, Karen and Scott have a very loss ratio</a:t>
            </a:r>
            <a:r>
              <a:rPr lang="en-US" baseline="0" dirty="0" smtClean="0"/>
              <a:t> for 2020 with 18 claims in total. **More </a:t>
            </a:r>
            <a:r>
              <a:rPr lang="en-US" baseline="0" smtClean="0"/>
              <a:t>on claims to add</a:t>
            </a:r>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58</a:t>
            </a:fld>
            <a:endParaRPr lang="en-US" dirty="0"/>
          </a:p>
        </p:txBody>
      </p:sp>
    </p:spTree>
    <p:extLst>
      <p:ext uri="{BB962C8B-B14F-4D97-AF65-F5344CB8AC3E}">
        <p14:creationId xmlns:p14="http://schemas.microsoft.com/office/powerpoint/2010/main" val="10546973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59</a:t>
            </a:fld>
            <a:endParaRPr lang="en-US" dirty="0"/>
          </a:p>
        </p:txBody>
      </p:sp>
    </p:spTree>
    <p:extLst>
      <p:ext uri="{BB962C8B-B14F-4D97-AF65-F5344CB8AC3E}">
        <p14:creationId xmlns:p14="http://schemas.microsoft.com/office/powerpoint/2010/main" val="550274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Allan: </a:t>
            </a:r>
            <a:r>
              <a:rPr lang="en-CA" dirty="0" smtClean="0"/>
              <a:t>On the screen in front of you we have had the agenda.  We have had received this agenda last Thursday so I am going to move on to the motion.</a:t>
            </a:r>
            <a:endParaRPr lang="en-US" b="1" dirty="0"/>
          </a:p>
        </p:txBody>
      </p:sp>
      <p:sp>
        <p:nvSpPr>
          <p:cNvPr id="4" name="Slide Number Placeholder 3"/>
          <p:cNvSpPr>
            <a:spLocks noGrp="1"/>
          </p:cNvSpPr>
          <p:nvPr>
            <p:ph type="sldNum" sz="quarter" idx="10"/>
          </p:nvPr>
        </p:nvSpPr>
        <p:spPr/>
        <p:txBody>
          <a:bodyPr/>
          <a:lstStyle/>
          <a:p>
            <a:fld id="{CD3F15BC-4AA1-41C4-8C26-91A7E3BB93DC}" type="slidenum">
              <a:rPr lang="en-US" smtClean="0"/>
              <a:t>6</a:t>
            </a:fld>
            <a:endParaRPr lang="en-US" dirty="0"/>
          </a:p>
        </p:txBody>
      </p:sp>
    </p:spTree>
    <p:extLst>
      <p:ext uri="{BB962C8B-B14F-4D97-AF65-F5344CB8AC3E}">
        <p14:creationId xmlns:p14="http://schemas.microsoft.com/office/powerpoint/2010/main" val="56267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defTabSz="436580">
              <a:defRPr/>
            </a:pPr>
            <a:fld id="{CD3F15BC-4AA1-41C4-8C26-91A7E3BB93DC}" type="slidenum">
              <a:rPr lang="en-US">
                <a:solidFill>
                  <a:prstClr val="black"/>
                </a:solidFill>
                <a:latin typeface="Calibri" panose="020F0502020204030204"/>
              </a:rPr>
              <a:pPr defTabSz="436580">
                <a:defRPr/>
              </a:pPr>
              <a:t>60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5002177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61</a:t>
            </a:fld>
            <a:endParaRPr lang="en-US" dirty="0"/>
          </a:p>
        </p:txBody>
      </p:sp>
    </p:spTree>
    <p:extLst>
      <p:ext uri="{BB962C8B-B14F-4D97-AF65-F5344CB8AC3E}">
        <p14:creationId xmlns:p14="http://schemas.microsoft.com/office/powerpoint/2010/main" val="13011344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62</a:t>
            </a:fld>
            <a:endParaRPr lang="en-US" dirty="0"/>
          </a:p>
        </p:txBody>
      </p:sp>
    </p:spTree>
    <p:extLst>
      <p:ext uri="{BB962C8B-B14F-4D97-AF65-F5344CB8AC3E}">
        <p14:creationId xmlns:p14="http://schemas.microsoft.com/office/powerpoint/2010/main" val="32240357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63</a:t>
            </a:fld>
            <a:endParaRPr lang="en-US" dirty="0"/>
          </a:p>
        </p:txBody>
      </p:sp>
    </p:spTree>
    <p:extLst>
      <p:ext uri="{BB962C8B-B14F-4D97-AF65-F5344CB8AC3E}">
        <p14:creationId xmlns:p14="http://schemas.microsoft.com/office/powerpoint/2010/main" val="29055771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64</a:t>
            </a:fld>
            <a:endParaRPr lang="en-US" dirty="0"/>
          </a:p>
        </p:txBody>
      </p:sp>
    </p:spTree>
    <p:extLst>
      <p:ext uri="{BB962C8B-B14F-4D97-AF65-F5344CB8AC3E}">
        <p14:creationId xmlns:p14="http://schemas.microsoft.com/office/powerpoint/2010/main" val="1337257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65</a:t>
            </a:fld>
            <a:endParaRPr lang="en-US" dirty="0"/>
          </a:p>
        </p:txBody>
      </p:sp>
    </p:spTree>
    <p:extLst>
      <p:ext uri="{BB962C8B-B14F-4D97-AF65-F5344CB8AC3E}">
        <p14:creationId xmlns:p14="http://schemas.microsoft.com/office/powerpoint/2010/main" val="28798496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66</a:t>
            </a:fld>
            <a:endParaRPr lang="en-US" dirty="0"/>
          </a:p>
        </p:txBody>
      </p:sp>
    </p:spTree>
    <p:extLst>
      <p:ext uri="{BB962C8B-B14F-4D97-AF65-F5344CB8AC3E}">
        <p14:creationId xmlns:p14="http://schemas.microsoft.com/office/powerpoint/2010/main" val="29703267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67</a:t>
            </a:fld>
            <a:endParaRPr lang="en-US" dirty="0"/>
          </a:p>
        </p:txBody>
      </p:sp>
    </p:spTree>
    <p:extLst>
      <p:ext uri="{BB962C8B-B14F-4D97-AF65-F5344CB8AC3E}">
        <p14:creationId xmlns:p14="http://schemas.microsoft.com/office/powerpoint/2010/main" val="1746517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68</a:t>
            </a:fld>
            <a:endParaRPr lang="en-US" dirty="0"/>
          </a:p>
        </p:txBody>
      </p:sp>
    </p:spTree>
    <p:extLst>
      <p:ext uri="{BB962C8B-B14F-4D97-AF65-F5344CB8AC3E}">
        <p14:creationId xmlns:p14="http://schemas.microsoft.com/office/powerpoint/2010/main" val="35753169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69</a:t>
            </a:fld>
            <a:endParaRPr lang="en-US" dirty="0"/>
          </a:p>
        </p:txBody>
      </p:sp>
    </p:spTree>
    <p:extLst>
      <p:ext uri="{BB962C8B-B14F-4D97-AF65-F5344CB8AC3E}">
        <p14:creationId xmlns:p14="http://schemas.microsoft.com/office/powerpoint/2010/main" val="400490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ALLAN</a:t>
            </a:r>
            <a:r>
              <a:rPr lang="en-CA" dirty="0" smtClean="0"/>
              <a:t>:  We have a motion by “   “, seconded by “   “, that the agenda be adopted as distributed.</a:t>
            </a:r>
          </a:p>
          <a:p>
            <a:endParaRPr lang="en-CA" dirty="0"/>
          </a:p>
          <a:p>
            <a:r>
              <a:rPr lang="en-CA" b="1" dirty="0" smtClean="0"/>
              <a:t>ALLAN</a:t>
            </a:r>
            <a:r>
              <a:rPr lang="en-CA" dirty="0" smtClean="0"/>
              <a:t>:  Is there any discussion on the agenda.</a:t>
            </a:r>
          </a:p>
          <a:p>
            <a:endParaRPr lang="en-CA" dirty="0"/>
          </a:p>
          <a:p>
            <a:r>
              <a:rPr lang="en-CA" b="1" dirty="0" smtClean="0"/>
              <a:t>ALLAN</a:t>
            </a:r>
            <a:r>
              <a:rPr lang="en-CA" dirty="0" smtClean="0"/>
              <a:t>:  Could we have a show of those in favour by raising your virtual hand.  </a:t>
            </a:r>
          </a:p>
          <a:p>
            <a:endParaRPr lang="en-CA" dirty="0"/>
          </a:p>
          <a:p>
            <a:r>
              <a:rPr lang="en-CA" b="1" dirty="0" smtClean="0"/>
              <a:t>ALLAN:</a:t>
            </a:r>
            <a:r>
              <a:rPr lang="en-CA" dirty="0" smtClean="0"/>
              <a:t> Since this is the first motion, we will take a moment and help anyone who may have an issue with the technology.</a:t>
            </a:r>
          </a:p>
          <a:p>
            <a:endParaRPr lang="en-CA" dirty="0"/>
          </a:p>
          <a:p>
            <a:r>
              <a:rPr lang="en-CA" b="1" dirty="0"/>
              <a:t>ALLAN: </a:t>
            </a:r>
            <a:r>
              <a:rPr lang="en-CA" dirty="0"/>
              <a:t>Seeing at least five virtual hands raised, I declared the motion passed.</a:t>
            </a:r>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7</a:t>
            </a:fld>
            <a:endParaRPr lang="en-US" dirty="0"/>
          </a:p>
        </p:txBody>
      </p:sp>
    </p:spTree>
    <p:extLst>
      <p:ext uri="{BB962C8B-B14F-4D97-AF65-F5344CB8AC3E}">
        <p14:creationId xmlns:p14="http://schemas.microsoft.com/office/powerpoint/2010/main" val="41590200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70</a:t>
            </a:fld>
            <a:endParaRPr lang="en-US" dirty="0"/>
          </a:p>
        </p:txBody>
      </p:sp>
    </p:spTree>
    <p:extLst>
      <p:ext uri="{BB962C8B-B14F-4D97-AF65-F5344CB8AC3E}">
        <p14:creationId xmlns:p14="http://schemas.microsoft.com/office/powerpoint/2010/main" val="28329102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71</a:t>
            </a:fld>
            <a:endParaRPr lang="en-US" dirty="0"/>
          </a:p>
        </p:txBody>
      </p:sp>
    </p:spTree>
    <p:extLst>
      <p:ext uri="{BB962C8B-B14F-4D97-AF65-F5344CB8AC3E}">
        <p14:creationId xmlns:p14="http://schemas.microsoft.com/office/powerpoint/2010/main" val="19504649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72</a:t>
            </a:fld>
            <a:endParaRPr lang="en-US" dirty="0"/>
          </a:p>
        </p:txBody>
      </p:sp>
    </p:spTree>
    <p:extLst>
      <p:ext uri="{BB962C8B-B14F-4D97-AF65-F5344CB8AC3E}">
        <p14:creationId xmlns:p14="http://schemas.microsoft.com/office/powerpoint/2010/main" val="17080132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73</a:t>
            </a:fld>
            <a:endParaRPr lang="en-US" dirty="0"/>
          </a:p>
        </p:txBody>
      </p:sp>
    </p:spTree>
    <p:extLst>
      <p:ext uri="{BB962C8B-B14F-4D97-AF65-F5344CB8AC3E}">
        <p14:creationId xmlns:p14="http://schemas.microsoft.com/office/powerpoint/2010/main" val="28900295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74</a:t>
            </a:fld>
            <a:endParaRPr lang="en-US" dirty="0"/>
          </a:p>
        </p:txBody>
      </p:sp>
    </p:spTree>
    <p:extLst>
      <p:ext uri="{BB962C8B-B14F-4D97-AF65-F5344CB8AC3E}">
        <p14:creationId xmlns:p14="http://schemas.microsoft.com/office/powerpoint/2010/main" val="36009150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75</a:t>
            </a:fld>
            <a:endParaRPr lang="en-US" dirty="0"/>
          </a:p>
        </p:txBody>
      </p:sp>
    </p:spTree>
    <p:extLst>
      <p:ext uri="{BB962C8B-B14F-4D97-AF65-F5344CB8AC3E}">
        <p14:creationId xmlns:p14="http://schemas.microsoft.com/office/powerpoint/2010/main" val="4846919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76</a:t>
            </a:fld>
            <a:endParaRPr lang="en-US" dirty="0"/>
          </a:p>
        </p:txBody>
      </p:sp>
    </p:spTree>
    <p:extLst>
      <p:ext uri="{BB962C8B-B14F-4D97-AF65-F5344CB8AC3E}">
        <p14:creationId xmlns:p14="http://schemas.microsoft.com/office/powerpoint/2010/main" val="23267477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77</a:t>
            </a:fld>
            <a:endParaRPr lang="en-US" dirty="0"/>
          </a:p>
        </p:txBody>
      </p:sp>
    </p:spTree>
    <p:extLst>
      <p:ext uri="{BB962C8B-B14F-4D97-AF65-F5344CB8AC3E}">
        <p14:creationId xmlns:p14="http://schemas.microsoft.com/office/powerpoint/2010/main" val="5865520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78</a:t>
            </a:fld>
            <a:endParaRPr lang="en-US" dirty="0"/>
          </a:p>
        </p:txBody>
      </p:sp>
    </p:spTree>
    <p:extLst>
      <p:ext uri="{BB962C8B-B14F-4D97-AF65-F5344CB8AC3E}">
        <p14:creationId xmlns:p14="http://schemas.microsoft.com/office/powerpoint/2010/main" val="1881394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79</a:t>
            </a:fld>
            <a:endParaRPr lang="en-US" dirty="0"/>
          </a:p>
        </p:txBody>
      </p:sp>
    </p:spTree>
    <p:extLst>
      <p:ext uri="{BB962C8B-B14F-4D97-AF65-F5344CB8AC3E}">
        <p14:creationId xmlns:p14="http://schemas.microsoft.com/office/powerpoint/2010/main" val="3768927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ALLAN:  </a:t>
            </a:r>
            <a:r>
              <a:rPr lang="en-CA" dirty="0" smtClean="0"/>
              <a:t>These items were provided prior to the board meeting and form the consent agenda package.</a:t>
            </a:r>
          </a:p>
          <a:p>
            <a:endParaRPr lang="en-CA" dirty="0"/>
          </a:p>
          <a:p>
            <a:r>
              <a:rPr lang="en-CA" b="1" dirty="0" smtClean="0"/>
              <a:t>ALLAN: </a:t>
            </a:r>
            <a:r>
              <a:rPr lang="en-CA" dirty="0" smtClean="0"/>
              <a:t>I will now move to the motion.</a:t>
            </a:r>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8</a:t>
            </a:fld>
            <a:endParaRPr lang="en-US" dirty="0"/>
          </a:p>
        </p:txBody>
      </p:sp>
    </p:spTree>
    <p:extLst>
      <p:ext uri="{BB962C8B-B14F-4D97-AF65-F5344CB8AC3E}">
        <p14:creationId xmlns:p14="http://schemas.microsoft.com/office/powerpoint/2010/main" val="39538188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80</a:t>
            </a:fld>
            <a:endParaRPr lang="en-US" dirty="0"/>
          </a:p>
        </p:txBody>
      </p:sp>
    </p:spTree>
    <p:extLst>
      <p:ext uri="{BB962C8B-B14F-4D97-AF65-F5344CB8AC3E}">
        <p14:creationId xmlns:p14="http://schemas.microsoft.com/office/powerpoint/2010/main" val="6432362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81</a:t>
            </a:fld>
            <a:endParaRPr lang="en-US" dirty="0"/>
          </a:p>
        </p:txBody>
      </p:sp>
    </p:spTree>
    <p:extLst>
      <p:ext uri="{BB962C8B-B14F-4D97-AF65-F5344CB8AC3E}">
        <p14:creationId xmlns:p14="http://schemas.microsoft.com/office/powerpoint/2010/main" val="4357996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82</a:t>
            </a:fld>
            <a:endParaRPr lang="en-US" dirty="0"/>
          </a:p>
        </p:txBody>
      </p:sp>
    </p:spTree>
    <p:extLst>
      <p:ext uri="{BB962C8B-B14F-4D97-AF65-F5344CB8AC3E}">
        <p14:creationId xmlns:p14="http://schemas.microsoft.com/office/powerpoint/2010/main" val="31052388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83</a:t>
            </a:fld>
            <a:endParaRPr lang="en-US" dirty="0"/>
          </a:p>
        </p:txBody>
      </p:sp>
    </p:spTree>
    <p:extLst>
      <p:ext uri="{BB962C8B-B14F-4D97-AF65-F5344CB8AC3E}">
        <p14:creationId xmlns:p14="http://schemas.microsoft.com/office/powerpoint/2010/main" val="31695078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84</a:t>
            </a:fld>
            <a:endParaRPr lang="en-US" dirty="0"/>
          </a:p>
        </p:txBody>
      </p:sp>
    </p:spTree>
    <p:extLst>
      <p:ext uri="{BB962C8B-B14F-4D97-AF65-F5344CB8AC3E}">
        <p14:creationId xmlns:p14="http://schemas.microsoft.com/office/powerpoint/2010/main" val="27828758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85</a:t>
            </a:fld>
            <a:endParaRPr lang="en-US" dirty="0"/>
          </a:p>
        </p:txBody>
      </p:sp>
    </p:spTree>
    <p:extLst>
      <p:ext uri="{BB962C8B-B14F-4D97-AF65-F5344CB8AC3E}">
        <p14:creationId xmlns:p14="http://schemas.microsoft.com/office/powerpoint/2010/main" val="32500968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86</a:t>
            </a:fld>
            <a:endParaRPr lang="en-US" dirty="0"/>
          </a:p>
        </p:txBody>
      </p:sp>
    </p:spTree>
    <p:extLst>
      <p:ext uri="{BB962C8B-B14F-4D97-AF65-F5344CB8AC3E}">
        <p14:creationId xmlns:p14="http://schemas.microsoft.com/office/powerpoint/2010/main" val="27386315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87</a:t>
            </a:fld>
            <a:endParaRPr lang="en-US" dirty="0"/>
          </a:p>
        </p:txBody>
      </p:sp>
    </p:spTree>
    <p:extLst>
      <p:ext uri="{BB962C8B-B14F-4D97-AF65-F5344CB8AC3E}">
        <p14:creationId xmlns:p14="http://schemas.microsoft.com/office/powerpoint/2010/main" val="36705948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88</a:t>
            </a:fld>
            <a:endParaRPr lang="en-US" dirty="0"/>
          </a:p>
        </p:txBody>
      </p:sp>
    </p:spTree>
    <p:extLst>
      <p:ext uri="{BB962C8B-B14F-4D97-AF65-F5344CB8AC3E}">
        <p14:creationId xmlns:p14="http://schemas.microsoft.com/office/powerpoint/2010/main" val="8563180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89</a:t>
            </a:fld>
            <a:endParaRPr lang="en-US" dirty="0"/>
          </a:p>
        </p:txBody>
      </p:sp>
    </p:spTree>
    <p:extLst>
      <p:ext uri="{BB962C8B-B14F-4D97-AF65-F5344CB8AC3E}">
        <p14:creationId xmlns:p14="http://schemas.microsoft.com/office/powerpoint/2010/main" val="3109857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ALLAN</a:t>
            </a:r>
            <a:r>
              <a:rPr lang="en-CA" dirty="0"/>
              <a:t>:  We have a motion by </a:t>
            </a:r>
            <a:r>
              <a:rPr lang="en-CA" dirty="0" smtClean="0"/>
              <a:t>“   “, </a:t>
            </a:r>
            <a:r>
              <a:rPr lang="en-CA" dirty="0"/>
              <a:t>seconded by </a:t>
            </a:r>
            <a:r>
              <a:rPr lang="en-CA" dirty="0" smtClean="0"/>
              <a:t>“   “, to accept the consent agenda items as </a:t>
            </a:r>
            <a:r>
              <a:rPr lang="en-CA" dirty="0"/>
              <a:t>distributed.</a:t>
            </a:r>
          </a:p>
          <a:p>
            <a:endParaRPr lang="en-CA" dirty="0"/>
          </a:p>
          <a:p>
            <a:r>
              <a:rPr lang="en-CA" b="1" dirty="0"/>
              <a:t>ALLAN</a:t>
            </a:r>
            <a:r>
              <a:rPr lang="en-CA" dirty="0"/>
              <a:t>:  Is there any discussion on the </a:t>
            </a:r>
            <a:r>
              <a:rPr lang="en-CA" dirty="0" smtClean="0"/>
              <a:t>motion.</a:t>
            </a:r>
            <a:endParaRPr lang="en-CA" dirty="0"/>
          </a:p>
          <a:p>
            <a:endParaRPr lang="en-CA" dirty="0"/>
          </a:p>
          <a:p>
            <a:r>
              <a:rPr lang="en-CA" b="1" dirty="0"/>
              <a:t>ALLAN</a:t>
            </a:r>
            <a:r>
              <a:rPr lang="en-CA" dirty="0"/>
              <a:t>:  Could we have a show of those in </a:t>
            </a:r>
            <a:r>
              <a:rPr lang="en-CA" dirty="0" smtClean="0"/>
              <a:t>favour by </a:t>
            </a:r>
            <a:r>
              <a:rPr lang="en-CA" dirty="0"/>
              <a:t>raising your virtual hand</a:t>
            </a:r>
            <a:r>
              <a:rPr lang="en-CA" dirty="0" smtClean="0"/>
              <a:t>.</a:t>
            </a:r>
          </a:p>
          <a:p>
            <a:endParaRPr lang="en-CA" dirty="0"/>
          </a:p>
          <a:p>
            <a:r>
              <a:rPr lang="en-CA" b="1" dirty="0" smtClean="0"/>
              <a:t>ALLAN</a:t>
            </a:r>
            <a:r>
              <a:rPr lang="en-CA" dirty="0" smtClean="0"/>
              <a:t>: Seeing at least five virtual hands raised, I declared the motion passed.  </a:t>
            </a:r>
            <a:endParaRPr lang="en-CA" dirty="0"/>
          </a:p>
          <a:p>
            <a:endParaRPr lang="en-CA" dirty="0"/>
          </a:p>
          <a:p>
            <a:endParaRPr lang="en-US" dirty="0"/>
          </a:p>
        </p:txBody>
      </p:sp>
      <p:sp>
        <p:nvSpPr>
          <p:cNvPr id="4" name="Slide Number Placeholder 3"/>
          <p:cNvSpPr>
            <a:spLocks noGrp="1"/>
          </p:cNvSpPr>
          <p:nvPr>
            <p:ph type="sldNum" sz="quarter" idx="10"/>
          </p:nvPr>
        </p:nvSpPr>
        <p:spPr/>
        <p:txBody>
          <a:bodyPr/>
          <a:lstStyle/>
          <a:p>
            <a:fld id="{CD3F15BC-4AA1-41C4-8C26-91A7E3BB93DC}" type="slidenum">
              <a:rPr lang="en-US" smtClean="0"/>
              <a:t>9</a:t>
            </a:fld>
            <a:endParaRPr lang="en-US" dirty="0"/>
          </a:p>
        </p:txBody>
      </p:sp>
    </p:spTree>
    <p:extLst>
      <p:ext uri="{BB962C8B-B14F-4D97-AF65-F5344CB8AC3E}">
        <p14:creationId xmlns:p14="http://schemas.microsoft.com/office/powerpoint/2010/main" val="29939344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90</a:t>
            </a:fld>
            <a:endParaRPr lang="en-US" dirty="0"/>
          </a:p>
        </p:txBody>
      </p:sp>
    </p:spTree>
    <p:extLst>
      <p:ext uri="{BB962C8B-B14F-4D97-AF65-F5344CB8AC3E}">
        <p14:creationId xmlns:p14="http://schemas.microsoft.com/office/powerpoint/2010/main" val="11192833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91</a:t>
            </a:fld>
            <a:endParaRPr lang="en-US" dirty="0"/>
          </a:p>
        </p:txBody>
      </p:sp>
    </p:spTree>
    <p:extLst>
      <p:ext uri="{BB962C8B-B14F-4D97-AF65-F5344CB8AC3E}">
        <p14:creationId xmlns:p14="http://schemas.microsoft.com/office/powerpoint/2010/main" val="28450674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92</a:t>
            </a:fld>
            <a:endParaRPr lang="en-US" dirty="0"/>
          </a:p>
        </p:txBody>
      </p:sp>
    </p:spTree>
    <p:extLst>
      <p:ext uri="{BB962C8B-B14F-4D97-AF65-F5344CB8AC3E}">
        <p14:creationId xmlns:p14="http://schemas.microsoft.com/office/powerpoint/2010/main" val="2092918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93</a:t>
            </a:fld>
            <a:endParaRPr lang="en-US" dirty="0"/>
          </a:p>
        </p:txBody>
      </p:sp>
    </p:spTree>
    <p:extLst>
      <p:ext uri="{BB962C8B-B14F-4D97-AF65-F5344CB8AC3E}">
        <p14:creationId xmlns:p14="http://schemas.microsoft.com/office/powerpoint/2010/main" val="9191424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94</a:t>
            </a:fld>
            <a:endParaRPr lang="en-US" dirty="0"/>
          </a:p>
        </p:txBody>
      </p:sp>
    </p:spTree>
    <p:extLst>
      <p:ext uri="{BB962C8B-B14F-4D97-AF65-F5344CB8AC3E}">
        <p14:creationId xmlns:p14="http://schemas.microsoft.com/office/powerpoint/2010/main" val="39372291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95</a:t>
            </a:fld>
            <a:endParaRPr lang="en-US" dirty="0"/>
          </a:p>
        </p:txBody>
      </p:sp>
    </p:spTree>
    <p:extLst>
      <p:ext uri="{BB962C8B-B14F-4D97-AF65-F5344CB8AC3E}">
        <p14:creationId xmlns:p14="http://schemas.microsoft.com/office/powerpoint/2010/main" val="42253966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96</a:t>
            </a:fld>
            <a:endParaRPr lang="en-US" dirty="0"/>
          </a:p>
        </p:txBody>
      </p:sp>
    </p:spTree>
    <p:extLst>
      <p:ext uri="{BB962C8B-B14F-4D97-AF65-F5344CB8AC3E}">
        <p14:creationId xmlns:p14="http://schemas.microsoft.com/office/powerpoint/2010/main" val="41668327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97</a:t>
            </a:fld>
            <a:endParaRPr lang="en-US" dirty="0"/>
          </a:p>
        </p:txBody>
      </p:sp>
    </p:spTree>
    <p:extLst>
      <p:ext uri="{BB962C8B-B14F-4D97-AF65-F5344CB8AC3E}">
        <p14:creationId xmlns:p14="http://schemas.microsoft.com/office/powerpoint/2010/main" val="13208132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98</a:t>
            </a:fld>
            <a:endParaRPr lang="en-US" dirty="0"/>
          </a:p>
        </p:txBody>
      </p:sp>
    </p:spTree>
    <p:extLst>
      <p:ext uri="{BB962C8B-B14F-4D97-AF65-F5344CB8AC3E}">
        <p14:creationId xmlns:p14="http://schemas.microsoft.com/office/powerpoint/2010/main" val="24005658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3F15BC-4AA1-41C4-8C26-91A7E3BB93DC}" type="slidenum">
              <a:rPr lang="en-US" smtClean="0"/>
              <a:t>99</a:t>
            </a:fld>
            <a:endParaRPr lang="en-US" dirty="0"/>
          </a:p>
        </p:txBody>
      </p:sp>
    </p:spTree>
    <p:extLst>
      <p:ext uri="{BB962C8B-B14F-4D97-AF65-F5344CB8AC3E}">
        <p14:creationId xmlns:p14="http://schemas.microsoft.com/office/powerpoint/2010/main" val="241317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10/Feb/2021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10/Feb/2021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10/Feb/2021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52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10/Feb/2021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998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10/Feb/2021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10/Feb/2021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10/Feb/2021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10/Feb/2021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10/Feb/2021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10/Feb/2021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10/Feb/2021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10/Feb/2021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3.xml"/><Relationship Id="rId1" Type="http://schemas.openxmlformats.org/officeDocument/2006/relationships/slideLayout" Target="../slideLayouts/slideLayout9.xml"/><Relationship Id="rId5" Type="http://schemas.openxmlformats.org/officeDocument/2006/relationships/image" Target="../media/image4.jpg"/><Relationship Id="rId4" Type="http://schemas.openxmlformats.org/officeDocument/2006/relationships/image" Target="../media/image5.sv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5.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7.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8.xml"/><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0.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1.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3.xml"/><Relationship Id="rId1" Type="http://schemas.openxmlformats.org/officeDocument/2006/relationships/slideLayout" Target="../slideLayouts/slideLayout9.xml"/><Relationship Id="rId5" Type="http://schemas.openxmlformats.org/officeDocument/2006/relationships/image" Target="../media/image4.jpg"/><Relationship Id="rId4" Type="http://schemas.openxmlformats.org/officeDocument/2006/relationships/image" Target="../media/image5.sv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5.xml"/><Relationship Id="rId1" Type="http://schemas.openxmlformats.org/officeDocument/2006/relationships/slideLayout" Target="../slideLayouts/slideLayout9.xml"/><Relationship Id="rId5" Type="http://schemas.openxmlformats.org/officeDocument/2006/relationships/image" Target="../media/image4.jpg"/><Relationship Id="rId4" Type="http://schemas.openxmlformats.org/officeDocument/2006/relationships/image" Target="../media/image5.sv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7.xml"/><Relationship Id="rId1" Type="http://schemas.openxmlformats.org/officeDocument/2006/relationships/slideLayout" Target="../slideLayouts/slideLayout9.xml"/><Relationship Id="rId5" Type="http://schemas.openxmlformats.org/officeDocument/2006/relationships/image" Target="../media/image112.tmp"/><Relationship Id="rId4" Type="http://schemas.openxmlformats.org/officeDocument/2006/relationships/image" Target="../media/image111.tmp"/></Relationships>
</file>

<file path=ppt/slides/_rels/slide118.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notesSlide" Target="../notesSlides/notesSlide118.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file:///\\htmfile\company\Management%20Information\Managers%20excel%20files\VP%20Claims%20Report.xlsm!Claims%20Incurred!R5C3:R10C9" TargetMode="Externa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file:///\\htmfile\company\Management%20Information\Managers%20excel%20files\VP%20Claims%20Report.xlsm!Claims%20Summary!R3C2:R9C8" TargetMode="Externa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emf"/><Relationship Id="rId5" Type="http://schemas.openxmlformats.org/officeDocument/2006/relationships/oleObject" Target="file:///\\htmfile\company\Management%20Information\Managers%20excel%20files\VP%20Claims%20Report.xlsm!Outstanding!R6C2:R11C11" TargetMode="Externa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19.xml"/><Relationship Id="rId7" Type="http://schemas.openxmlformats.org/officeDocument/2006/relationships/oleObject" Target="file:///\\htmfile\company\Management%20Information\Managers%20excel%20files\VP%20Claims%20Report.xlsm!Claims%20by%20Type!R5C3:R13C6" TargetMode="External"/><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1.emf"/><Relationship Id="rId5" Type="http://schemas.openxmlformats.org/officeDocument/2006/relationships/oleObject" Target="file:///\\htmfile\company\Management%20Information\Managers%20excel%20files\VP%20Claims%20Report.xlsm!Claims%20by%20Type!R5C8:R16C11" TargetMode="Externa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3.emf"/><Relationship Id="rId5" Type="http://schemas.openxmlformats.org/officeDocument/2006/relationships/oleObject" Target="file:///\\htmfile\company\Management%20Information\Managers%20excel%20files\VP%20Claims%20Report.xlsm!Claims%20Expenses!%5bVP%20Claims%20Report.xlsm%5dClaims%20Expenses%20Chart%203" TargetMode="Externa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jpg"/><Relationship Id="rId5" Type="http://schemas.openxmlformats.org/officeDocument/2006/relationships/image" Target="../media/image14.emf"/><Relationship Id="rId4" Type="http://schemas.openxmlformats.org/officeDocument/2006/relationships/oleObject" Target="file:///H:\Management%20Information\Managers%20excel%20files\PerftoPlanforpowerpoint.xlsx!YEARLY%20GRAPHS!%5bPerftoPlanforpowerpoint.xlsx%5dYEARLY%20GRAPHS%20Chart%207"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jpg"/><Relationship Id="rId5" Type="http://schemas.openxmlformats.org/officeDocument/2006/relationships/image" Target="../media/image15.emf"/><Relationship Id="rId4" Type="http://schemas.openxmlformats.org/officeDocument/2006/relationships/oleObject" Target="file:///H:\Management%20Information\Managers%20excel%20files\PerftoPlanforpowerpoint.xlsx!YEARLY%20GRAPHS!%5bPerftoPlanforpowerpoint.xlsx%5dYEARLY%20GRAPHS%20Chart%208"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4.jpg"/><Relationship Id="rId5" Type="http://schemas.openxmlformats.org/officeDocument/2006/relationships/image" Target="../media/image16.emf"/><Relationship Id="rId4" Type="http://schemas.openxmlformats.org/officeDocument/2006/relationships/oleObject" Target="file:///H:\Management%20Information\Managers%20excel%20files\PerftoPlanforpowerpoint.xlsx!YEARLY%20GRAPHS!%5bPerftoPlanforpowerpoint.xlsx%5dYEARLY%20GRAPHS%20Chart%209"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4.jpg"/><Relationship Id="rId5" Type="http://schemas.openxmlformats.org/officeDocument/2006/relationships/image" Target="../media/image17.emf"/><Relationship Id="rId4" Type="http://schemas.openxmlformats.org/officeDocument/2006/relationships/oleObject" Target="file:///H:\Management%20Information\Managers%20excel%20files\PerftoPlanforpowerpoint.xlsx!YEARLY%20GRAPHS!%5bPerftoPlanforpowerpoint.xlsx%5dYEARLY%20GRAPHS%20Chart%2010"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4.jpg"/><Relationship Id="rId5" Type="http://schemas.openxmlformats.org/officeDocument/2006/relationships/image" Target="../media/image18.emf"/><Relationship Id="rId4" Type="http://schemas.openxmlformats.org/officeDocument/2006/relationships/oleObject" Target="file:///H:\Management%20Information\Managers%20excel%20files\PerftoPlanforpowerpoint.xlsx!MONTHLY%20Graphs!%5bPerftoPlanforpowerpoint.xlsx%5dMONTHLY%20Graphs%20Chart%2018"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4.jpg"/><Relationship Id="rId5" Type="http://schemas.openxmlformats.org/officeDocument/2006/relationships/image" Target="../media/image19.emf"/><Relationship Id="rId4" Type="http://schemas.openxmlformats.org/officeDocument/2006/relationships/oleObject" Target="file:///H:\Management%20Information\Managers%20excel%20files\PerftoPlanforpowerpoint.xlsx!YEARLY%20GRAPHS!%5bPerftoPlanforpowerpoint.xlsx%5dYEARLY%20GRAPHS%20Chart%2011"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32.xml"/><Relationship Id="rId7" Type="http://schemas.openxmlformats.org/officeDocument/2006/relationships/oleObject" Target="file:///\\htmfile\company\Management%20Information\Managers%20excel%20files\VP%20Underwriting%20Report.xlsx!Experience%20Charts!R66C13:R67C13" TargetMode="External"/><Relationship Id="rId12" Type="http://schemas.openxmlformats.org/officeDocument/2006/relationships/image" Target="../media/image25.emf"/><Relationship Id="rId2" Type="http://schemas.openxmlformats.org/officeDocument/2006/relationships/slideLayout" Target="../slideLayouts/slideLayout9.xml"/><Relationship Id="rId1" Type="http://schemas.openxmlformats.org/officeDocument/2006/relationships/vmlDrawing" Target="../drawings/vmlDrawing12.vml"/><Relationship Id="rId6" Type="http://schemas.openxmlformats.org/officeDocument/2006/relationships/image" Target="../media/image22.emf"/><Relationship Id="rId11" Type="http://schemas.openxmlformats.org/officeDocument/2006/relationships/oleObject" Target="file:///\\htmfile\company\Management%20Information\Managers%20excel%20files\VP%20Underwriting%20Report.xlsx!Experience%20Charts!%5bVP%20Underwriting%20Report.xlsx%5dExperience%20Charts%20Chart%205" TargetMode="External"/><Relationship Id="rId5" Type="http://schemas.openxmlformats.org/officeDocument/2006/relationships/oleObject" Target="file:///\\htmfile\company\Management%20Information\Managers%20excel%20files\VP%20Underwriting%20Report.xlsx!Experience%20Charts!R66C12:R68C12" TargetMode="External"/><Relationship Id="rId10" Type="http://schemas.openxmlformats.org/officeDocument/2006/relationships/image" Target="../media/image24.emf"/><Relationship Id="rId4" Type="http://schemas.openxmlformats.org/officeDocument/2006/relationships/image" Target="../media/image4.jpg"/><Relationship Id="rId9" Type="http://schemas.openxmlformats.org/officeDocument/2006/relationships/oleObject" Target="file:///\\htmfile\company\Management%20Information\Managers%20excel%20files\VP%20Underwriting%20Report.xlsx!Experience%20Charts!R69C13:R70C13"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oleObject" Target="file:///\\htmfile\company\Management%20Information\Managers%20excel%20files\VP%20Underwriting%20Report.xlsx!Experience%20Charts!%5bVP%20Underwriting%20Report.xlsx%5dExperience%20Charts%20Chart%203" TargetMode="External"/><Relationship Id="rId3" Type="http://schemas.openxmlformats.org/officeDocument/2006/relationships/notesSlide" Target="../notesSlides/notesSlide33.xml"/><Relationship Id="rId7" Type="http://schemas.openxmlformats.org/officeDocument/2006/relationships/oleObject" Target="file:///\\htmfile\company\Management%20Information\Managers%20excel%20files\VP%20Underwriting%20Report.xlsx!Experience%20Charts!R8C13:R9C13" TargetMode="External"/><Relationship Id="rId12" Type="http://schemas.openxmlformats.org/officeDocument/2006/relationships/image" Target="../media/image29.emf"/><Relationship Id="rId2" Type="http://schemas.openxmlformats.org/officeDocument/2006/relationships/slideLayout" Target="../slideLayouts/slideLayout9.xml"/><Relationship Id="rId1" Type="http://schemas.openxmlformats.org/officeDocument/2006/relationships/vmlDrawing" Target="../drawings/vmlDrawing13.vml"/><Relationship Id="rId6" Type="http://schemas.openxmlformats.org/officeDocument/2006/relationships/image" Target="../media/image26.emf"/><Relationship Id="rId11" Type="http://schemas.openxmlformats.org/officeDocument/2006/relationships/oleObject" Target="file:///\\htmfile\company\Management%20Information\Managers%20excel%20files\VP%20Underwriting%20Report.xlsx!Experience%20Charts!R128C10" TargetMode="External"/><Relationship Id="rId5" Type="http://schemas.openxmlformats.org/officeDocument/2006/relationships/oleObject" Target="file:///\\htmfile\company\Management%20Information\Managers%20excel%20files\VP%20Underwriting%20Report.xlsx!Experience%20Charts!R8C12:R10C12" TargetMode="External"/><Relationship Id="rId10" Type="http://schemas.openxmlformats.org/officeDocument/2006/relationships/image" Target="../media/image28.emf"/><Relationship Id="rId4" Type="http://schemas.openxmlformats.org/officeDocument/2006/relationships/image" Target="../media/image4.jpg"/><Relationship Id="rId9" Type="http://schemas.openxmlformats.org/officeDocument/2006/relationships/oleObject" Target="file:///\\htmfile\company\Management%20Information\Managers%20excel%20files\VP%20Underwriting%20Report.xlsx!Experience%20Charts!R11C13:R12C13" TargetMode="External"/><Relationship Id="rId14" Type="http://schemas.openxmlformats.org/officeDocument/2006/relationships/image" Target="../media/image30.emf"/></Relationships>
</file>

<file path=ppt/slides/_rels/slide3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34.xml"/><Relationship Id="rId7" Type="http://schemas.openxmlformats.org/officeDocument/2006/relationships/oleObject" Target="file:///\\htmfile\company\Management%20Information\Managers%20excel%20files\VP%20Underwriting%20Report.xlsx!Experience%20Charts!R123C13:R124C13" TargetMode="External"/><Relationship Id="rId12" Type="http://schemas.openxmlformats.org/officeDocument/2006/relationships/image" Target="../media/image34.emf"/><Relationship Id="rId2" Type="http://schemas.openxmlformats.org/officeDocument/2006/relationships/slideLayout" Target="../slideLayouts/slideLayout9.xml"/><Relationship Id="rId1" Type="http://schemas.openxmlformats.org/officeDocument/2006/relationships/vmlDrawing" Target="../drawings/vmlDrawing14.vml"/><Relationship Id="rId6" Type="http://schemas.openxmlformats.org/officeDocument/2006/relationships/image" Target="../media/image31.emf"/><Relationship Id="rId11" Type="http://schemas.openxmlformats.org/officeDocument/2006/relationships/oleObject" Target="file:///\\htmfile\company\Management%20Information\Managers%20excel%20files\VP%20Underwriting%20Report.xlsx!Experience%20Charts!%5bVP%20Underwriting%20Report.xlsx%5dExperience%20Charts%20Chart%2011" TargetMode="External"/><Relationship Id="rId5" Type="http://schemas.openxmlformats.org/officeDocument/2006/relationships/oleObject" Target="file:///\\htmfile\company\Management%20Information\Managers%20excel%20files\VP%20Underwriting%20Report.xlsx!Experience%20Charts!R123C12:R125C12" TargetMode="External"/><Relationship Id="rId10" Type="http://schemas.openxmlformats.org/officeDocument/2006/relationships/image" Target="../media/image33.emf"/><Relationship Id="rId4" Type="http://schemas.openxmlformats.org/officeDocument/2006/relationships/image" Target="../media/image4.jpg"/><Relationship Id="rId9" Type="http://schemas.openxmlformats.org/officeDocument/2006/relationships/oleObject" Target="file:///\\htmfile\company\Management%20Information\Managers%20excel%20files\VP%20Underwriting%20Report.xlsx!Experience%20Charts!R126C13:R127C13"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35.xml"/><Relationship Id="rId7" Type="http://schemas.openxmlformats.org/officeDocument/2006/relationships/oleObject" Target="file:///\\htmfile\company\Management%20Information\Managers%20excel%20files\VP%20Underwriting%20Report.xlsx!Policy%20Counts!R8C8:R8C9" TargetMode="External"/><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35.emf"/><Relationship Id="rId5" Type="http://schemas.openxmlformats.org/officeDocument/2006/relationships/oleObject" Target="file:///\\htmfile\company\Management%20Information\Managers%20excel%20files\VP%20Underwriting%20Report.xlsx!Policy%20Counts!%5bVP%20Underwriting%20Report.xlsx%5dPolicy%20Counts%20Chart%203" TargetMode="External"/><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notesSlide" Target="../notesSlides/notesSlide36.xml"/><Relationship Id="rId7" Type="http://schemas.openxmlformats.org/officeDocument/2006/relationships/oleObject" Target="file:///\\htmfile\company\Management%20Information\Managers%20excel%20files\VP%20Underwriting%20Report.xlsx!Policy%20Counts!R43C8:R43C9" TargetMode="External"/><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37.emf"/><Relationship Id="rId5" Type="http://schemas.openxmlformats.org/officeDocument/2006/relationships/oleObject" Target="file:///\\htmfile\company\Management%20Information\Managers%20excel%20files\VP%20Underwriting%20Report.xlsx!Policy%20Counts!%5bVP%20Underwriting%20Report.xlsx%5dPolicy%20Counts%20Chart%205" TargetMode="Externa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notesSlide" Target="../notesSlides/notesSlide37.xml"/><Relationship Id="rId7" Type="http://schemas.openxmlformats.org/officeDocument/2006/relationships/oleObject" Target="file:///\\htmfile\company\Management%20Information\Managers%20excel%20files\VP%20Underwriting%20Report.xlsx!Policy%20Counts!R8C19:R8C20" TargetMode="External"/><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39.emf"/><Relationship Id="rId5" Type="http://schemas.openxmlformats.org/officeDocument/2006/relationships/oleObject" Target="file:///\\htmfile\company\Management%20Information\Managers%20excel%20files\VP%20Underwriting%20Report.xlsx!Policy%20Counts!%5bVP%20Underwriting%20Report.xlsx%5dPolicy%20Counts%20Chart%204" TargetMode="External"/><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notesSlide" Target="../notesSlides/notesSlide38.xml"/><Relationship Id="rId7" Type="http://schemas.openxmlformats.org/officeDocument/2006/relationships/oleObject" Target="file:///\\htmfile\company\Management%20Information\Managers%20excel%20files\VP%20Underwriting%20Report.xlsx!Policy%20Counts!R43C19:R43C20" TargetMode="External"/><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41.emf"/><Relationship Id="rId5" Type="http://schemas.openxmlformats.org/officeDocument/2006/relationships/oleObject" Target="file:///\\htmfile\company\Management%20Information\Managers%20excel%20files\VP%20Underwriting%20Report.xlsx!Policy%20Counts!%5bVP%20Underwriting%20Report.xlsx%5dPolicy%20Counts%20Chart%206" TargetMode="External"/><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notesSlide" Target="../notesSlides/notesSlide39.xml"/><Relationship Id="rId7" Type="http://schemas.openxmlformats.org/officeDocument/2006/relationships/oleObject" Target="file:///\\htmfile\company\Management%20Information\Managers%20excel%20files\VP%20Underwriting%20Report.xlsx!Retention!R8C8:R8C9" TargetMode="External"/><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43.emf"/><Relationship Id="rId5" Type="http://schemas.openxmlformats.org/officeDocument/2006/relationships/oleObject" Target="file:///\\htmfile\company\Management%20Information\Managers%20excel%20files\VP%20Underwriting%20Report.xlsx!Retention!%5bVP%20Underwriting%20Report.xlsx%5dRetention%20Chart%201" TargetMode="External"/><Relationship Id="rId10" Type="http://schemas.openxmlformats.org/officeDocument/2006/relationships/image" Target="../media/image45.emf"/><Relationship Id="rId4" Type="http://schemas.openxmlformats.org/officeDocument/2006/relationships/image" Target="../media/image4.jpg"/><Relationship Id="rId9" Type="http://schemas.openxmlformats.org/officeDocument/2006/relationships/oleObject" Target="file:///\\htmfile\company\Management%20Information\Managers%20excel%20files\VP%20Underwriting%20Report.xlsx!Retention!R8C15:R8C1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4.jpg"/><Relationship Id="rId5" Type="http://schemas.openxmlformats.org/officeDocument/2006/relationships/image" Target="../media/image46.emf"/><Relationship Id="rId4" Type="http://schemas.openxmlformats.org/officeDocument/2006/relationships/oleObject" Target="file:///H:\Management%20Information\Managers%20excel%20files\PerftoPlanforpowerpoint.xlsx!MONTHLY%20Graphs!%5bPerftoPlanforpowerpoint.xlsx%5dMONTHLY%20Graphs%20Chart%2017"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4.jpg"/><Relationship Id="rId5" Type="http://schemas.openxmlformats.org/officeDocument/2006/relationships/image" Target="../media/image47.emf"/><Relationship Id="rId4" Type="http://schemas.openxmlformats.org/officeDocument/2006/relationships/oleObject" Target="file:///H:\Management%20Information\Managers%20excel%20files\PerftoPlanforpowerpoint.xlsx!YEARLY%20GRAPHS!%5bPerftoPlanforpowerpoint.xlsx%5dYEARLY%20GRAPHS%20Chart%206"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48.emf"/><Relationship Id="rId5" Type="http://schemas.openxmlformats.org/officeDocument/2006/relationships/oleObject" Target="file:///\\htmfile\company\Management%20Information\Managers%20excel%20files\VP%20Underwriting%20Report.xlsx!Major%20Usage!R29C3:R39C7" TargetMode="External"/><Relationship Id="rId4" Type="http://schemas.openxmlformats.org/officeDocument/2006/relationships/image" Target="../media/image4.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image" Target="../media/image49.emf"/><Relationship Id="rId5" Type="http://schemas.openxmlformats.org/officeDocument/2006/relationships/oleObject" Target="file:///\\htmfile\company\Management%20Information\Managers%20excel%20files\VP%20Underwriting%20Report.xlsx!Experience%20Charts!%5bVP%20Underwriting%20Report.xlsx%5dExperience%20Charts%20Chart%206" TargetMode="External"/><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vmlDrawing" Target="../drawings/vmlDrawing24.vml"/><Relationship Id="rId6" Type="http://schemas.openxmlformats.org/officeDocument/2006/relationships/image" Target="../media/image50.emf"/><Relationship Id="rId5" Type="http://schemas.openxmlformats.org/officeDocument/2006/relationships/oleObject" Target="file:///\\htmfile\company\Management%20Information\Managers%20excel%20files\VP%20Underwriting%20Report.xlsx!Experience%20Charts!%5bVP%20Underwriting%20Report.xlsx%5dExperience%20Charts%20Chart%2014" TargetMode="External"/><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vmlDrawing" Target="../drawings/vmlDrawing25.vml"/><Relationship Id="rId5" Type="http://schemas.openxmlformats.org/officeDocument/2006/relationships/image" Target="../media/image52.emf"/><Relationship Id="rId4" Type="http://schemas.openxmlformats.org/officeDocument/2006/relationships/oleObject" Target="file:///\\htmfile\company\Management%20Information\Managers%20excel%20files\Distribution%20Lead%20Report.xlsx!New%20Policy%20Broker!%5bDistribution%20Lead%20Report.xlsx%5dNew%20Policy%20Broker%20Chart%202"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image" Target="../media/image53.emf"/><Relationship Id="rId5" Type="http://schemas.openxmlformats.org/officeDocument/2006/relationships/oleObject" Target="file:///\\htmfile\company\Management%20Information\Managers%20excel%20files\Distribution%20Lead%20Report.xlsx!Loss%20Ratios!R8C10:R26C11" TargetMode="External"/><Relationship Id="rId4" Type="http://schemas.openxmlformats.org/officeDocument/2006/relationships/image" Target="../media/image4.jp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vmlDrawing" Target="../drawings/vmlDrawing27.vml"/><Relationship Id="rId6" Type="http://schemas.openxmlformats.org/officeDocument/2006/relationships/image" Target="../media/image54.emf"/><Relationship Id="rId5" Type="http://schemas.openxmlformats.org/officeDocument/2006/relationships/oleObject" Target="file:///\\htmfile\company\Management%20Information\Managers%20excel%20files\Distribution%20Lead%20Report.xlsx!Loss%20Ratios!R8C7:R13C8" TargetMode="External"/><Relationship Id="rId4" Type="http://schemas.openxmlformats.org/officeDocument/2006/relationships/image" Target="../media/image4.jp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vmlDrawing" Target="../drawings/vmlDrawing28.vml"/><Relationship Id="rId5" Type="http://schemas.openxmlformats.org/officeDocument/2006/relationships/image" Target="../media/image55.emf"/><Relationship Id="rId4" Type="http://schemas.openxmlformats.org/officeDocument/2006/relationships/oleObject" Target="file:///\\htmfile\company\Management%20Information\Managers%20excel%20files\Distribution%20Lead%20Report.xlsx!New%20Policy%20Counts!%5bDistribution%20Lead%20Report.xlsx%5dNew%20Policy%20Counts%20Chart%203"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vmlDrawing" Target="../drawings/vmlDrawing29.vml"/><Relationship Id="rId5" Type="http://schemas.openxmlformats.org/officeDocument/2006/relationships/image" Target="../media/image56.emf"/><Relationship Id="rId4" Type="http://schemas.openxmlformats.org/officeDocument/2006/relationships/oleObject" Target="file:///\\htmfile\company\Management%20Information\Managers%20excel%20files\Distribution%20Lead%20Report.xlsx!New%20Policy%20Counts!%5bDistribution%20Lead%20Report.xlsx%5dNew%20Policy%20Counts%20Chart%204" TargetMode="External"/></Relationships>
</file>

<file path=ppt/slides/_rels/slide56.xml.rels><?xml version="1.0" encoding="UTF-8" standalone="yes"?>
<Relationships xmlns="http://schemas.openxmlformats.org/package/2006/relationships"><Relationship Id="rId8" Type="http://schemas.openxmlformats.org/officeDocument/2006/relationships/oleObject" Target="file:///\\htmfile\company\Management%20Information\Managers%20excel%20files\Distribution%20Lead%20Report.xlsx!Gunter%20Results%20Charts!R19C13:R20C13" TargetMode="External"/><Relationship Id="rId3" Type="http://schemas.openxmlformats.org/officeDocument/2006/relationships/notesSlide" Target="../notesSlides/notesSlide56.xml"/><Relationship Id="rId7" Type="http://schemas.openxmlformats.org/officeDocument/2006/relationships/image" Target="../media/image58.emf"/><Relationship Id="rId2" Type="http://schemas.openxmlformats.org/officeDocument/2006/relationships/slideLayout" Target="../slideLayouts/slideLayout9.xml"/><Relationship Id="rId1" Type="http://schemas.openxmlformats.org/officeDocument/2006/relationships/vmlDrawing" Target="../drawings/vmlDrawing30.vml"/><Relationship Id="rId6" Type="http://schemas.openxmlformats.org/officeDocument/2006/relationships/oleObject" Target="file:///\\htmfile\company\Management%20Information\Managers%20excel%20files\Distribution%20Lead%20Report.xlsx!Gunter%20Results%20Charts!R16C13:R17C13" TargetMode="External"/><Relationship Id="rId11" Type="http://schemas.openxmlformats.org/officeDocument/2006/relationships/image" Target="../media/image61.tmp"/><Relationship Id="rId5" Type="http://schemas.openxmlformats.org/officeDocument/2006/relationships/image" Target="../media/image57.emf"/><Relationship Id="rId10" Type="http://schemas.openxmlformats.org/officeDocument/2006/relationships/image" Target="../media/image60.tmp"/><Relationship Id="rId4" Type="http://schemas.openxmlformats.org/officeDocument/2006/relationships/oleObject" Target="file:///\\htmfile\company\Management%20Information\Managers%20excel%20files\Distribution%20Lead%20Report.xlsx!Gunter%20Results%20Charts!R16C12:R18C12" TargetMode="External"/><Relationship Id="rId9" Type="http://schemas.openxmlformats.org/officeDocument/2006/relationships/image" Target="../media/image59.emf"/></Relationships>
</file>

<file path=ppt/slides/_rels/slide57.xml.rels><?xml version="1.0" encoding="UTF-8" standalone="yes"?>
<Relationships xmlns="http://schemas.openxmlformats.org/package/2006/relationships"><Relationship Id="rId8" Type="http://schemas.openxmlformats.org/officeDocument/2006/relationships/oleObject" Target="file:///\\htmfile\company\Management%20Information\Managers%20excel%20files\Distribution%20Lead%20Report.xlsx!Gunter%20Results%20Charts!R8C13:R9C13" TargetMode="External"/><Relationship Id="rId3" Type="http://schemas.openxmlformats.org/officeDocument/2006/relationships/notesSlide" Target="../notesSlides/notesSlide57.xml"/><Relationship Id="rId7" Type="http://schemas.openxmlformats.org/officeDocument/2006/relationships/image" Target="../media/image63.emf"/><Relationship Id="rId2" Type="http://schemas.openxmlformats.org/officeDocument/2006/relationships/slideLayout" Target="../slideLayouts/slideLayout9.xml"/><Relationship Id="rId1" Type="http://schemas.openxmlformats.org/officeDocument/2006/relationships/vmlDrawing" Target="../drawings/vmlDrawing31.vml"/><Relationship Id="rId6" Type="http://schemas.openxmlformats.org/officeDocument/2006/relationships/oleObject" Target="file:///\\htmfile\company\Management%20Information\Managers%20excel%20files\Distribution%20Lead%20Report.xlsx!Gunter%20Results%20Charts!R8C12:R10C12" TargetMode="External"/><Relationship Id="rId11" Type="http://schemas.openxmlformats.org/officeDocument/2006/relationships/image" Target="../media/image65.emf"/><Relationship Id="rId5" Type="http://schemas.openxmlformats.org/officeDocument/2006/relationships/image" Target="../media/image62.emf"/><Relationship Id="rId10" Type="http://schemas.openxmlformats.org/officeDocument/2006/relationships/oleObject" Target="file:///\\htmfile\company\Management%20Information\Managers%20excel%20files\Distribution%20Lead%20Report.xlsx!Gunter%20Results%20Charts!R11C13:R12C13" TargetMode="External"/><Relationship Id="rId4" Type="http://schemas.openxmlformats.org/officeDocument/2006/relationships/oleObject" Target="file:///\\htmfile\company\Management%20Information\Managers%20excel%20files\Distribution%20Lead%20Report.xlsx!Gunter%20Results%20Charts!%5bDistribution%20Lead%20Report.xlsx%5dGunter%20Results%20Charts%20Chart%203" TargetMode="External"/><Relationship Id="rId9" Type="http://schemas.openxmlformats.org/officeDocument/2006/relationships/image" Target="../media/image64.emf"/></Relationships>
</file>

<file path=ppt/slides/_rels/slide58.xml.rels><?xml version="1.0" encoding="UTF-8" standalone="yes"?>
<Relationships xmlns="http://schemas.openxmlformats.org/package/2006/relationships"><Relationship Id="rId8" Type="http://schemas.openxmlformats.org/officeDocument/2006/relationships/oleObject" Target="file:///\\htmfile\company\Management%20Information\Managers%20excel%20files\Distribution%20Lead%20Report.xlsx!Gunter%20Results%20Charts!R35C13:R36C13" TargetMode="External"/><Relationship Id="rId13" Type="http://schemas.openxmlformats.org/officeDocument/2006/relationships/image" Target="../media/image70.emf"/><Relationship Id="rId18" Type="http://schemas.openxmlformats.org/officeDocument/2006/relationships/oleObject" Target="file:///\\htmfile\company\Management%20Information\Managers%20excel%20files\Distribution%20Lead%20Report.xlsx!Gunter%20Results%20Charts!R45C12:R47C12" TargetMode="External"/><Relationship Id="rId3" Type="http://schemas.openxmlformats.org/officeDocument/2006/relationships/notesSlide" Target="../notesSlides/notesSlide58.xml"/><Relationship Id="rId7" Type="http://schemas.openxmlformats.org/officeDocument/2006/relationships/image" Target="../media/image67.emf"/><Relationship Id="rId12" Type="http://schemas.openxmlformats.org/officeDocument/2006/relationships/oleObject" Target="file:///\\htmfile\company\Management%20Information\Managers%20excel%20files\Distribution%20Lead%20Report.xlsx!Gunter%20Results%20Charts!R52C12:R54C12" TargetMode="External"/><Relationship Id="rId17" Type="http://schemas.openxmlformats.org/officeDocument/2006/relationships/image" Target="../media/image72.emf"/><Relationship Id="rId2" Type="http://schemas.openxmlformats.org/officeDocument/2006/relationships/slideLayout" Target="../slideLayouts/slideLayout9.xml"/><Relationship Id="rId16" Type="http://schemas.openxmlformats.org/officeDocument/2006/relationships/oleObject" Target="file:///\\htmfile\company\Management%20Information\Managers%20excel%20files\Distribution%20Lead%20Report.xlsx!Gunter%20Results%20Charts!R52C13:R53C13" TargetMode="External"/><Relationship Id="rId1" Type="http://schemas.openxmlformats.org/officeDocument/2006/relationships/vmlDrawing" Target="../drawings/vmlDrawing32.vml"/><Relationship Id="rId6" Type="http://schemas.openxmlformats.org/officeDocument/2006/relationships/oleObject" Target="file:///\\htmfile\company\Management%20Information\Managers%20excel%20files\Distribution%20Lead%20Report.xlsx!Gunter%20Results%20Charts!R35C12:R37C12" TargetMode="External"/><Relationship Id="rId11" Type="http://schemas.openxmlformats.org/officeDocument/2006/relationships/image" Target="../media/image69.emf"/><Relationship Id="rId5" Type="http://schemas.openxmlformats.org/officeDocument/2006/relationships/image" Target="../media/image66.emf"/><Relationship Id="rId15" Type="http://schemas.openxmlformats.org/officeDocument/2006/relationships/image" Target="../media/image71.emf"/><Relationship Id="rId10" Type="http://schemas.openxmlformats.org/officeDocument/2006/relationships/oleObject" Target="file:///\\htmfile\company\Management%20Information\Managers%20excel%20files\Distribution%20Lead%20Report.xlsx!Gunter%20Results%20Charts!R38C13:R39C13" TargetMode="External"/><Relationship Id="rId19" Type="http://schemas.openxmlformats.org/officeDocument/2006/relationships/image" Target="../media/image73.emf"/><Relationship Id="rId4" Type="http://schemas.openxmlformats.org/officeDocument/2006/relationships/oleObject" Target="file:///\\htmfile\company\Management%20Information\Managers%20excel%20files\Distribution%20Lead%20Report.xlsx!Gunter%20Results%20Charts!%5bDistribution%20Lead%20Report.xlsx%5dGunter%20Results%20Charts%20Chart%204" TargetMode="External"/><Relationship Id="rId9" Type="http://schemas.openxmlformats.org/officeDocument/2006/relationships/image" Target="../media/image68.emf"/><Relationship Id="rId14" Type="http://schemas.openxmlformats.org/officeDocument/2006/relationships/oleObject" Target="file:///\\htmfile\company\Management%20Information\Managers%20excel%20files\Distribution%20Lead%20Report.xlsx!Gunter%20Results%20Charts!R45C13:R46C13"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jpg"/><Relationship Id="rId4" Type="http://schemas.openxmlformats.org/officeDocument/2006/relationships/image" Target="../media/image5.svg"/></Relationships>
</file>

<file path=ppt/slides/_rels/slide7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4.jpg"/><Relationship Id="rId4" Type="http://schemas.openxmlformats.org/officeDocument/2006/relationships/image" Target="../media/image5.svg"/></Relationships>
</file>

<file path=ppt/slides/_rels/slide9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93D4EDA-58E0-40CC-B3CA-14CDEB349D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Digital Connections">
            <a:extLst>
              <a:ext uri="{FF2B5EF4-FFF2-40B4-BE49-F238E27FC236}">
                <a16:creationId xmlns:a16="http://schemas.microsoft.com/office/drawing/2014/main" id="{3840F91C-EDD0-4D4E-A4AB-E6C77856C8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265" t="9091" r="3502" b="-1"/>
          <a:stretch/>
        </p:blipFill>
        <p:spPr>
          <a:xfrm>
            <a:off x="20" y="10"/>
            <a:ext cx="12191980" cy="6857990"/>
          </a:xfrm>
          <a:prstGeom prst="rect">
            <a:avLst/>
          </a:prstGeom>
        </p:spPr>
      </p:pic>
      <p:grpSp>
        <p:nvGrpSpPr>
          <p:cNvPr id="17" name="Group 16">
            <a:extLst>
              <a:ext uri="{FF2B5EF4-FFF2-40B4-BE49-F238E27FC236}">
                <a16:creationId xmlns:a16="http://schemas.microsoft.com/office/drawing/2014/main" id="{AA9EB0BC-A85E-4C26-B355-5DFCEF6CCB4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8" name="Rectangle 17">
              <a:extLst>
                <a:ext uri="{FF2B5EF4-FFF2-40B4-BE49-F238E27FC236}">
                  <a16:creationId xmlns:a16="http://schemas.microsoft.com/office/drawing/2014/main" id="{3643E56B-BD42-413D-B17D-7958270F5DE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96C04F74-9467-4FA5-95DC-8D481A29740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73DE1C3-5C37-42E9-A3F0-256F1938327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4A2E7EC3-E07C-46CE-9B25-41865A5068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2C5318-1A1E-49D0-B2E2-A4B0FA9E8A40}"/>
              </a:ext>
            </a:extLst>
          </p:cNvPr>
          <p:cNvSpPr>
            <a:spLocks noGrp="1"/>
          </p:cNvSpPr>
          <p:nvPr>
            <p:ph type="ctrTitle"/>
          </p:nvPr>
        </p:nvSpPr>
        <p:spPr>
          <a:xfrm>
            <a:off x="581191" y="4572000"/>
            <a:ext cx="10993549" cy="895244"/>
          </a:xfrm>
        </p:spPr>
        <p:txBody>
          <a:bodyPr>
            <a:noAutofit/>
          </a:bodyPr>
          <a:lstStyle/>
          <a:p>
            <a:r>
              <a:rPr lang="en-US" sz="6000" dirty="0" smtClean="0">
                <a:solidFill>
                  <a:schemeClr val="bg1"/>
                </a:solidFill>
              </a:rPr>
              <a:t>HTM Insurance Company</a:t>
            </a:r>
            <a:endParaRPr lang="en-US" sz="6000" dirty="0">
              <a:solidFill>
                <a:schemeClr val="bg1"/>
              </a:solidFill>
            </a:endParaRPr>
          </a:p>
        </p:txBody>
      </p:sp>
      <p:sp>
        <p:nvSpPr>
          <p:cNvPr id="3" name="Subtitle 2">
            <a:extLst>
              <a:ext uri="{FF2B5EF4-FFF2-40B4-BE49-F238E27FC236}">
                <a16:creationId xmlns:a16="http://schemas.microsoft.com/office/drawing/2014/main" id="{48B6CF59-4E5B-494D-A2F7-97ADD01E6497}"/>
              </a:ext>
            </a:extLst>
          </p:cNvPr>
          <p:cNvSpPr>
            <a:spLocks noGrp="1"/>
          </p:cNvSpPr>
          <p:nvPr>
            <p:ph type="subTitle" idx="1"/>
          </p:nvPr>
        </p:nvSpPr>
        <p:spPr>
          <a:xfrm>
            <a:off x="581194" y="5467246"/>
            <a:ext cx="10993546" cy="484822"/>
          </a:xfrm>
        </p:spPr>
        <p:txBody>
          <a:bodyPr>
            <a:normAutofit/>
          </a:bodyPr>
          <a:lstStyle/>
          <a:p>
            <a:r>
              <a:rPr lang="en-US" dirty="0" smtClean="0">
                <a:solidFill>
                  <a:srgbClr val="7CEBFF"/>
                </a:solidFill>
              </a:rPr>
              <a:t>Board Meeting </a:t>
            </a:r>
            <a:r>
              <a:rPr lang="en-US" smtClean="0">
                <a:solidFill>
                  <a:srgbClr val="7CEBFF"/>
                </a:solidFill>
              </a:rPr>
              <a:t>– November 10, </a:t>
            </a:r>
            <a:r>
              <a:rPr lang="en-US" dirty="0" smtClean="0">
                <a:solidFill>
                  <a:srgbClr val="7CEBFF"/>
                </a:solidFill>
              </a:rPr>
              <a:t>2020 </a:t>
            </a:r>
            <a:endParaRPr lang="en-US" dirty="0">
              <a:solidFill>
                <a:srgbClr val="7CEBFF"/>
              </a:solidFill>
            </a:endParaRPr>
          </a:p>
        </p:txBody>
      </p:sp>
    </p:spTree>
    <p:extLst>
      <p:ext uri="{BB962C8B-B14F-4D97-AF65-F5344CB8AC3E}">
        <p14:creationId xmlns:p14="http://schemas.microsoft.com/office/powerpoint/2010/main" val="1487700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Compliance officer</a:t>
            </a:r>
            <a:endParaRPr lang="en-US" dirty="0"/>
          </a:p>
        </p:txBody>
      </p:sp>
      <p:sp>
        <p:nvSpPr>
          <p:cNvPr id="3" name="Text Placeholder 2"/>
          <p:cNvSpPr>
            <a:spLocks noGrp="1"/>
          </p:cNvSpPr>
          <p:nvPr>
            <p:ph type="body" idx="1"/>
          </p:nvPr>
        </p:nvSpPr>
        <p:spPr/>
        <p:txBody>
          <a:bodyPr/>
          <a:lstStyle/>
          <a:p>
            <a:r>
              <a:rPr lang="en-CA" dirty="0" smtClean="0"/>
              <a:t>Update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041" y="1307418"/>
            <a:ext cx="2061640" cy="309246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85832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750039"/>
            <a:ext cx="11029616" cy="566738"/>
          </a:xfrm>
        </p:spPr>
        <p:txBody>
          <a:bodyPr>
            <a:noAutofit/>
          </a:bodyPr>
          <a:lstStyle/>
          <a:p>
            <a:r>
              <a:rPr lang="en-CA" sz="4400" dirty="0" smtClean="0"/>
              <a:t>update</a:t>
            </a:r>
            <a:endParaRPr lang="en-CA" sz="4400" dirty="0"/>
          </a:p>
        </p:txBody>
      </p:sp>
      <p:sp>
        <p:nvSpPr>
          <p:cNvPr id="8" name="Text Placeholder 7"/>
          <p:cNvSpPr>
            <a:spLocks noGrp="1"/>
          </p:cNvSpPr>
          <p:nvPr>
            <p:ph type="body" sz="half" idx="2"/>
          </p:nvPr>
        </p:nvSpPr>
        <p:spPr>
          <a:xfrm>
            <a:off x="1685126" y="1401837"/>
            <a:ext cx="9566031" cy="3988869"/>
          </a:xfrm>
        </p:spPr>
        <p:txBody>
          <a:bodyPr>
            <a:noAutofit/>
          </a:bodyPr>
          <a:lstStyle/>
          <a:p>
            <a:pPr marL="285750" indent="-285750" defTabSz="685800">
              <a:buFont typeface="Wingdings" panose="05000000000000000000" pitchFamily="2" charset="2"/>
              <a:buChar char="§"/>
            </a:pPr>
            <a:r>
              <a:rPr lang="en-CA" sz="2800" dirty="0" smtClean="0"/>
              <a:t>Andrea Birney joined our department in December </a:t>
            </a:r>
            <a:endParaRPr lang="en-US" sz="2800" dirty="0" smtClean="0"/>
          </a:p>
          <a:p>
            <a:pPr marL="285750" indent="-285750" defTabSz="685800">
              <a:buFont typeface="Wingdings" panose="05000000000000000000" pitchFamily="2" charset="2"/>
              <a:buChar char="§"/>
            </a:pPr>
            <a:r>
              <a:rPr lang="en-US" sz="2800" dirty="0"/>
              <a:t>Department has been busy with year end and responding to the auditors questions.</a:t>
            </a:r>
          </a:p>
          <a:p>
            <a:pPr marL="285750" indent="-285750" defTabSz="685800">
              <a:buFont typeface="Wingdings" panose="05000000000000000000" pitchFamily="2" charset="2"/>
              <a:buChar char="§"/>
            </a:pPr>
            <a:r>
              <a:rPr lang="en-US" sz="2800" dirty="0" smtClean="0"/>
              <a:t>April and Jenn are both working hard on their accounting education.</a:t>
            </a:r>
          </a:p>
          <a:p>
            <a:pPr marL="285750" indent="-285750" defTabSz="685800">
              <a:buFont typeface="Wingdings" panose="05000000000000000000" pitchFamily="2" charset="2"/>
              <a:buChar char="§"/>
            </a:pPr>
            <a:r>
              <a:rPr lang="en-CA" sz="2800" dirty="0" smtClean="0"/>
              <a:t>Ryan and I are working on the plan for the new </a:t>
            </a:r>
            <a:r>
              <a:rPr lang="en-CA" sz="2800" smtClean="0"/>
              <a:t>website. </a:t>
            </a:r>
            <a:endParaRPr lang="en-US" sz="2800" dirty="0" smtClean="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111684139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740321"/>
            <a:ext cx="3159095" cy="1077218"/>
          </a:xfrm>
          <a:prstGeom prst="rect">
            <a:avLst/>
          </a:prstGeom>
          <a:noFill/>
        </p:spPr>
        <p:txBody>
          <a:bodyPr wrap="square" rtlCol="0">
            <a:spAutoFit/>
          </a:bodyPr>
          <a:lstStyle/>
          <a:p>
            <a:pPr algn="ctr"/>
            <a:r>
              <a:rPr lang="en-CA" sz="3200" dirty="0" smtClean="0">
                <a:solidFill>
                  <a:schemeClr val="bg1"/>
                </a:solidFill>
              </a:rPr>
              <a:t>Income </a:t>
            </a:r>
          </a:p>
          <a:p>
            <a:pPr algn="ctr"/>
            <a:r>
              <a:rPr lang="en-CA" sz="3200" dirty="0" smtClean="0">
                <a:solidFill>
                  <a:schemeClr val="bg1"/>
                </a:solidFill>
              </a:rPr>
              <a:t>Forecast</a:t>
            </a:r>
          </a:p>
        </p:txBody>
      </p:sp>
      <p:sp>
        <p:nvSpPr>
          <p:cNvPr id="4" name="Rectangle 3"/>
          <p:cNvSpPr/>
          <p:nvPr/>
        </p:nvSpPr>
        <p:spPr>
          <a:xfrm>
            <a:off x="356474" y="554622"/>
            <a:ext cx="2085123"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January 2021 Estimate</a:t>
            </a:r>
            <a:endParaRPr lang="en-US" sz="1600" dirty="0">
              <a:ln w="0"/>
              <a:effectLst>
                <a:outerShdw blurRad="38100" dist="19050" dir="2700000" algn="tl" rotWithShape="0">
                  <a:schemeClr val="dk1">
                    <a:alpha val="40000"/>
                  </a:schemeClr>
                </a:outerShdw>
              </a:effectLst>
            </a:endParaRPr>
          </a:p>
        </p:txBody>
      </p:sp>
      <p:pic>
        <p:nvPicPr>
          <p:cNvPr id="13"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054158282"/>
              </p:ext>
            </p:extLst>
          </p:nvPr>
        </p:nvGraphicFramePr>
        <p:xfrm>
          <a:off x="1741393" y="1441896"/>
          <a:ext cx="4816922" cy="3674068"/>
        </p:xfrm>
        <a:graphic>
          <a:graphicData uri="http://schemas.openxmlformats.org/drawingml/2006/table">
            <a:tbl>
              <a:tblPr firstRow="1" bandRow="1">
                <a:tableStyleId>{5C22544A-7EE6-4342-B048-85BDC9FD1C3A}</a:tableStyleId>
              </a:tblPr>
              <a:tblGrid>
                <a:gridCol w="2110786">
                  <a:extLst>
                    <a:ext uri="{9D8B030D-6E8A-4147-A177-3AD203B41FA5}">
                      <a16:colId xmlns:a16="http://schemas.microsoft.com/office/drawing/2014/main" val="1648456416"/>
                    </a:ext>
                  </a:extLst>
                </a:gridCol>
                <a:gridCol w="2706136">
                  <a:extLst>
                    <a:ext uri="{9D8B030D-6E8A-4147-A177-3AD203B41FA5}">
                      <a16:colId xmlns:a16="http://schemas.microsoft.com/office/drawing/2014/main" val="3017351894"/>
                    </a:ext>
                  </a:extLst>
                </a:gridCol>
              </a:tblGrid>
              <a:tr h="567344">
                <a:tc>
                  <a:txBody>
                    <a:bodyPr/>
                    <a:lstStyle/>
                    <a:p>
                      <a:r>
                        <a:rPr lang="en-US" dirty="0" smtClean="0"/>
                        <a:t>Description</a:t>
                      </a:r>
                      <a:endParaRPr lang="en-US" dirty="0"/>
                    </a:p>
                  </a:txBody>
                  <a:tcPr anchor="ctr"/>
                </a:tc>
                <a:tc>
                  <a:txBody>
                    <a:bodyPr/>
                    <a:lstStyle/>
                    <a:p>
                      <a:pPr algn="ctr"/>
                      <a:r>
                        <a:rPr lang="en-US" dirty="0" smtClean="0"/>
                        <a:t>Estimate</a:t>
                      </a:r>
                      <a:endParaRPr lang="en-US" dirty="0"/>
                    </a:p>
                  </a:txBody>
                  <a:tcPr anchor="ctr"/>
                </a:tc>
                <a:extLst>
                  <a:ext uri="{0D108BD9-81ED-4DB2-BD59-A6C34878D82A}">
                    <a16:rowId xmlns:a16="http://schemas.microsoft.com/office/drawing/2014/main" val="3788970112"/>
                  </a:ext>
                </a:extLst>
              </a:tr>
              <a:tr h="776681">
                <a:tc>
                  <a:txBody>
                    <a:bodyPr/>
                    <a:lstStyle/>
                    <a:p>
                      <a:r>
                        <a:rPr lang="en-US" dirty="0" smtClean="0"/>
                        <a:t>Premium Volume</a:t>
                      </a:r>
                      <a:endParaRPr lang="en-US" dirty="0"/>
                    </a:p>
                  </a:txBody>
                  <a:tcPr anchor="ctr"/>
                </a:tc>
                <a:tc>
                  <a:txBody>
                    <a:bodyPr/>
                    <a:lstStyle/>
                    <a:p>
                      <a:pPr algn="ctr"/>
                      <a:r>
                        <a:rPr lang="en-US" dirty="0" smtClean="0"/>
                        <a:t>$2M (up 7.4%)</a:t>
                      </a:r>
                      <a:endParaRPr lang="en-US" dirty="0"/>
                    </a:p>
                  </a:txBody>
                  <a:tcPr anchor="ctr"/>
                </a:tc>
                <a:extLst>
                  <a:ext uri="{0D108BD9-81ED-4DB2-BD59-A6C34878D82A}">
                    <a16:rowId xmlns:a16="http://schemas.microsoft.com/office/drawing/2014/main" val="3290087769"/>
                  </a:ext>
                </a:extLst>
              </a:tr>
              <a:tr h="776681">
                <a:tc>
                  <a:txBody>
                    <a:bodyPr/>
                    <a:lstStyle/>
                    <a:p>
                      <a:r>
                        <a:rPr lang="en-US" dirty="0" smtClean="0"/>
                        <a:t>Underwriting Profit (Loss)</a:t>
                      </a:r>
                      <a:endParaRPr lang="en-US" dirty="0"/>
                    </a:p>
                  </a:txBody>
                  <a:tcPr anchor="ctr"/>
                </a:tc>
                <a:tc>
                  <a:txBody>
                    <a:bodyPr/>
                    <a:lstStyle/>
                    <a:p>
                      <a:pPr algn="ctr"/>
                      <a:r>
                        <a:rPr lang="en-US" dirty="0" smtClean="0"/>
                        <a:t>$300K</a:t>
                      </a:r>
                      <a:r>
                        <a:rPr lang="en-US" baseline="0" dirty="0" smtClean="0"/>
                        <a:t> </a:t>
                      </a:r>
                    </a:p>
                  </a:txBody>
                  <a:tcPr anchor="ctr"/>
                </a:tc>
                <a:extLst>
                  <a:ext uri="{0D108BD9-81ED-4DB2-BD59-A6C34878D82A}">
                    <a16:rowId xmlns:a16="http://schemas.microsoft.com/office/drawing/2014/main" val="1801453680"/>
                  </a:ext>
                </a:extLst>
              </a:tr>
              <a:tr h="776681">
                <a:tc>
                  <a:txBody>
                    <a:bodyPr/>
                    <a:lstStyle/>
                    <a:p>
                      <a:r>
                        <a:rPr lang="en-US" dirty="0" smtClean="0"/>
                        <a:t>Net Profit (Loss)</a:t>
                      </a:r>
                      <a:endParaRPr lang="en-US" dirty="0"/>
                    </a:p>
                  </a:txBody>
                  <a:tcPr anchor="ctr"/>
                </a:tc>
                <a:tc>
                  <a:txBody>
                    <a:bodyPr/>
                    <a:lstStyle/>
                    <a:p>
                      <a:pPr algn="ctr"/>
                      <a:r>
                        <a:rPr lang="en-US" dirty="0" smtClean="0">
                          <a:solidFill>
                            <a:schemeClr val="tx1"/>
                          </a:solidFill>
                        </a:rPr>
                        <a:t>TBD</a:t>
                      </a:r>
                    </a:p>
                  </a:txBody>
                  <a:tcPr anchor="ctr"/>
                </a:tc>
                <a:extLst>
                  <a:ext uri="{0D108BD9-81ED-4DB2-BD59-A6C34878D82A}">
                    <a16:rowId xmlns:a16="http://schemas.microsoft.com/office/drawing/2014/main" val="3465844600"/>
                  </a:ext>
                </a:extLst>
              </a:tr>
              <a:tr h="776681">
                <a:tc>
                  <a:txBody>
                    <a:bodyPr/>
                    <a:lstStyle/>
                    <a:p>
                      <a:r>
                        <a:rPr lang="en-US" dirty="0" smtClean="0"/>
                        <a:t>Surplus</a:t>
                      </a:r>
                      <a:endParaRPr lang="en-US"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TBD</a:t>
                      </a:r>
                    </a:p>
                  </a:txBody>
                  <a:tcPr anchor="ctr"/>
                </a:tc>
                <a:extLst>
                  <a:ext uri="{0D108BD9-81ED-4DB2-BD59-A6C34878D82A}">
                    <a16:rowId xmlns:a16="http://schemas.microsoft.com/office/drawing/2014/main" val="2058188902"/>
                  </a:ext>
                </a:extLst>
              </a:tr>
            </a:tbl>
          </a:graphicData>
        </a:graphic>
      </p:graphicFrame>
    </p:spTree>
    <p:extLst>
      <p:ext uri="{BB962C8B-B14F-4D97-AF65-F5344CB8AC3E}">
        <p14:creationId xmlns:p14="http://schemas.microsoft.com/office/powerpoint/2010/main" val="317159920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2020 financials</a:t>
            </a:r>
            <a:endParaRPr lang="en-CA" dirty="0"/>
          </a:p>
        </p:txBody>
      </p:sp>
      <p:sp>
        <p:nvSpPr>
          <p:cNvPr id="3" name="Text Placeholder 2"/>
          <p:cNvSpPr>
            <a:spLocks noGrp="1"/>
          </p:cNvSpPr>
          <p:nvPr>
            <p:ph type="body" idx="1"/>
          </p:nvPr>
        </p:nvSpPr>
        <p:spPr/>
        <p:txBody>
          <a:bodyPr/>
          <a:lstStyle/>
          <a:p>
            <a:r>
              <a:rPr lang="en-CA" dirty="0" smtClean="0"/>
              <a:t>Final report for the year</a:t>
            </a:r>
            <a:endParaRPr lang="en-CA" dirty="0"/>
          </a:p>
        </p:txBody>
      </p:sp>
    </p:spTree>
    <p:extLst>
      <p:ext uri="{BB962C8B-B14F-4D97-AF65-F5344CB8AC3E}">
        <p14:creationId xmlns:p14="http://schemas.microsoft.com/office/powerpoint/2010/main" val="24936508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971" y="770336"/>
            <a:ext cx="3455970" cy="828947"/>
          </a:xfrm>
        </p:spPr>
        <p:txBody>
          <a:bodyPr>
            <a:noAutofit/>
          </a:bodyPr>
          <a:lstStyle/>
          <a:p>
            <a:r>
              <a:rPr lang="en-CA" sz="4400" dirty="0" smtClean="0"/>
              <a:t>Motion</a:t>
            </a:r>
            <a:endParaRPr lang="en-CA" sz="4400" dirty="0"/>
          </a:p>
        </p:txBody>
      </p:sp>
      <p:sp>
        <p:nvSpPr>
          <p:cNvPr id="5" name="Text Placeholder 4"/>
          <p:cNvSpPr>
            <a:spLocks noGrp="1"/>
          </p:cNvSpPr>
          <p:nvPr>
            <p:ph type="body" sz="half" idx="2"/>
          </p:nvPr>
        </p:nvSpPr>
        <p:spPr>
          <a:xfrm>
            <a:off x="1453662" y="4921379"/>
            <a:ext cx="3568113" cy="677864"/>
          </a:xfrm>
        </p:spPr>
        <p:txBody>
          <a:bodyPr>
            <a:noAutofit/>
          </a:bodyPr>
          <a:lstStyle/>
          <a:p>
            <a:r>
              <a:rPr lang="en-CA" sz="1800" dirty="0" smtClean="0"/>
              <a:t>Moved by </a:t>
            </a:r>
            <a:endParaRPr lang="en-CA" sz="1800" dirty="0"/>
          </a:p>
          <a:p>
            <a:r>
              <a:rPr lang="en-CA" sz="1800" dirty="0" smtClean="0"/>
              <a:t>Seconded by</a:t>
            </a:r>
            <a:endParaRPr lang="en-CA" sz="1800" dirty="0"/>
          </a:p>
        </p:txBody>
      </p:sp>
      <p:sp>
        <p:nvSpPr>
          <p:cNvPr id="6" name="TextBox 5"/>
          <p:cNvSpPr txBox="1"/>
          <p:nvPr/>
        </p:nvSpPr>
        <p:spPr>
          <a:xfrm>
            <a:off x="1453661" y="2629767"/>
            <a:ext cx="9759283" cy="707886"/>
          </a:xfrm>
          <a:prstGeom prst="rect">
            <a:avLst/>
          </a:prstGeom>
          <a:noFill/>
        </p:spPr>
        <p:txBody>
          <a:bodyPr wrap="square" rtlCol="0">
            <a:spAutoFit/>
          </a:bodyPr>
          <a:lstStyle/>
          <a:p>
            <a:r>
              <a:rPr lang="en-CA" sz="4000" dirty="0" smtClean="0">
                <a:ln w="0"/>
                <a:effectLst>
                  <a:outerShdw blurRad="38100" dist="19050" dir="2700000" algn="tl" rotWithShape="0">
                    <a:schemeClr val="dk1">
                      <a:alpha val="40000"/>
                    </a:schemeClr>
                  </a:outerShdw>
                </a:effectLst>
              </a:rPr>
              <a:t>To </a:t>
            </a:r>
            <a:r>
              <a:rPr lang="en-US" sz="4000" dirty="0" smtClean="0">
                <a:ln w="0"/>
                <a:effectLst>
                  <a:outerShdw blurRad="38100" dist="19050" dir="2700000" algn="tl" rotWithShape="0">
                    <a:schemeClr val="dk1">
                      <a:alpha val="40000"/>
                    </a:schemeClr>
                  </a:outerShdw>
                </a:effectLst>
              </a:rPr>
              <a:t>approve the audit committee report”</a:t>
            </a:r>
            <a:endParaRPr lang="en-CA" sz="4000" dirty="0"/>
          </a:p>
        </p:txBody>
      </p:sp>
      <p:sp>
        <p:nvSpPr>
          <p:cNvPr id="8" name="Oval 7"/>
          <p:cNvSpPr>
            <a:spLocks/>
          </p:cNvSpPr>
          <p:nvPr/>
        </p:nvSpPr>
        <p:spPr>
          <a:xfrm>
            <a:off x="373662" y="691402"/>
            <a:ext cx="1080000" cy="1080000"/>
          </a:xfrm>
          <a:prstGeom prst="ellipse">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Rectangle 8" descr="Satellite"/>
          <p:cNvSpPr/>
          <p:nvPr/>
        </p:nvSpPr>
        <p:spPr>
          <a:xfrm>
            <a:off x="625662" y="953960"/>
            <a:ext cx="576000" cy="576000"/>
          </a:xfrm>
          <a:prstGeom prst="rect">
            <a:avLst/>
          </a:prstGeom>
          <a:blipFill>
            <a:blip r:embed="rId3">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dgm="http://schemas.openxmlformats.org/drawingml/2006/diagram" xmlns=""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Rectangle 2"/>
          <p:cNvSpPr/>
          <p:nvPr/>
        </p:nvSpPr>
        <p:spPr>
          <a:xfrm>
            <a:off x="1201662" y="2629767"/>
            <a:ext cx="404278" cy="707886"/>
          </a:xfrm>
          <a:prstGeom prst="rect">
            <a:avLst/>
          </a:prstGeom>
        </p:spPr>
        <p:txBody>
          <a:bodyPr wrap="none">
            <a:spAutoFit/>
          </a:bodyPr>
          <a:lstStyle/>
          <a:p>
            <a:r>
              <a:rPr lang="en-CA" sz="4000" dirty="0">
                <a:ln w="0"/>
                <a:effectLst>
                  <a:outerShdw blurRad="38100" dist="19050" dir="2700000" algn="tl" rotWithShape="0">
                    <a:schemeClr val="dk1">
                      <a:alpha val="40000"/>
                    </a:schemeClr>
                  </a:outerShdw>
                </a:effectLst>
              </a:rPr>
              <a:t>“</a:t>
            </a:r>
            <a:endParaRPr lang="en-CA" sz="4000" dirty="0"/>
          </a:p>
        </p:txBody>
      </p:sp>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Tree>
    <p:extLst>
      <p:ext uri="{BB962C8B-B14F-4D97-AF65-F5344CB8AC3E}">
        <p14:creationId xmlns:p14="http://schemas.microsoft.com/office/powerpoint/2010/main" val="336630312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items for 2021</a:t>
            </a:r>
            <a:endParaRPr lang="en-CA" dirty="0"/>
          </a:p>
        </p:txBody>
      </p:sp>
      <p:sp>
        <p:nvSpPr>
          <p:cNvPr id="3" name="Text Placeholder 2"/>
          <p:cNvSpPr>
            <a:spLocks noGrp="1"/>
          </p:cNvSpPr>
          <p:nvPr>
            <p:ph type="body" idx="1"/>
          </p:nvPr>
        </p:nvSpPr>
        <p:spPr/>
        <p:txBody>
          <a:bodyPr/>
          <a:lstStyle/>
          <a:p>
            <a:r>
              <a:rPr lang="en-CA" dirty="0" smtClean="0"/>
              <a:t>Inter-department or cross-training</a:t>
            </a:r>
            <a:endParaRPr lang="en-US" dirty="0"/>
          </a:p>
        </p:txBody>
      </p:sp>
    </p:spTree>
    <p:extLst>
      <p:ext uri="{BB962C8B-B14F-4D97-AF65-F5344CB8AC3E}">
        <p14:creationId xmlns:p14="http://schemas.microsoft.com/office/powerpoint/2010/main" val="392768571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07" y="657256"/>
            <a:ext cx="5617965" cy="486475"/>
          </a:xfrm>
        </p:spPr>
        <p:txBody>
          <a:bodyPr>
            <a:noAutofit/>
          </a:bodyPr>
          <a:lstStyle/>
          <a:p>
            <a:r>
              <a:rPr lang="en-CA" sz="2800" dirty="0" smtClean="0"/>
              <a:t>Cross-training</a:t>
            </a:r>
            <a:endParaRPr lang="en-CA" sz="2800" dirty="0"/>
          </a:p>
        </p:txBody>
      </p:sp>
      <p:pic>
        <p:nvPicPr>
          <p:cNvPr id="1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
        <p:nvSpPr>
          <p:cNvPr id="3" name="TextBox 2"/>
          <p:cNvSpPr txBox="1"/>
          <p:nvPr/>
        </p:nvSpPr>
        <p:spPr>
          <a:xfrm>
            <a:off x="703384" y="1416815"/>
            <a:ext cx="10872317" cy="3170099"/>
          </a:xfrm>
          <a:prstGeom prst="rect">
            <a:avLst/>
          </a:prstGeom>
          <a:noFill/>
        </p:spPr>
        <p:txBody>
          <a:bodyPr wrap="square" rtlCol="0">
            <a:spAutoFit/>
          </a:bodyPr>
          <a:lstStyle/>
          <a:p>
            <a:r>
              <a:rPr lang="en-CA" sz="2000" b="1" dirty="0" smtClean="0">
                <a:solidFill>
                  <a:srgbClr val="005596"/>
                </a:solidFill>
              </a:rPr>
              <a:t>Project Manager</a:t>
            </a:r>
            <a:r>
              <a:rPr lang="en-CA" sz="2000" dirty="0" smtClean="0">
                <a:solidFill>
                  <a:srgbClr val="005596"/>
                </a:solidFill>
              </a:rPr>
              <a:t>: </a:t>
            </a:r>
            <a:r>
              <a:rPr lang="en-CA" sz="2000" dirty="0" smtClean="0"/>
              <a:t>Bryce Clarke</a:t>
            </a:r>
          </a:p>
          <a:p>
            <a:r>
              <a:rPr lang="en-CA" sz="2000" b="1" dirty="0" smtClean="0">
                <a:solidFill>
                  <a:srgbClr val="005596"/>
                </a:solidFill>
              </a:rPr>
              <a:t>Team Members</a:t>
            </a:r>
            <a:r>
              <a:rPr lang="en-CA" sz="2000" dirty="0" smtClean="0"/>
              <a:t>: TBD</a:t>
            </a:r>
          </a:p>
          <a:p>
            <a:endParaRPr lang="en-CA" sz="2000" dirty="0"/>
          </a:p>
          <a:p>
            <a:r>
              <a:rPr lang="en-CA" sz="2000" b="1" dirty="0" smtClean="0">
                <a:solidFill>
                  <a:srgbClr val="005596"/>
                </a:solidFill>
              </a:rPr>
              <a:t>Purpose of the project</a:t>
            </a:r>
            <a:r>
              <a:rPr lang="en-CA" sz="2000" dirty="0" smtClean="0">
                <a:solidFill>
                  <a:srgbClr val="005596"/>
                </a:solidFill>
              </a:rPr>
              <a:t>: </a:t>
            </a:r>
            <a:r>
              <a:rPr lang="en-CA" sz="2000" dirty="0" smtClean="0"/>
              <a:t>To promote a basic understanding of the inter-dependency between departments by providing cross-training opportunities for employees.</a:t>
            </a:r>
          </a:p>
          <a:p>
            <a:endParaRPr lang="en-CA" sz="2000" dirty="0"/>
          </a:p>
          <a:p>
            <a:r>
              <a:rPr lang="en-CA" sz="2000" b="1" dirty="0" smtClean="0">
                <a:solidFill>
                  <a:srgbClr val="005596"/>
                </a:solidFill>
              </a:rPr>
              <a:t>Status:</a:t>
            </a:r>
            <a:r>
              <a:rPr lang="en-CA" sz="2000" dirty="0" smtClean="0"/>
              <a:t> Not started</a:t>
            </a:r>
          </a:p>
          <a:p>
            <a:endParaRPr lang="en-CA" sz="2000" dirty="0"/>
          </a:p>
          <a:p>
            <a:r>
              <a:rPr lang="en-CA" sz="2000" b="1" dirty="0">
                <a:solidFill>
                  <a:srgbClr val="005596"/>
                </a:solidFill>
              </a:rPr>
              <a:t>Target Date: </a:t>
            </a:r>
            <a:r>
              <a:rPr lang="en-CA" sz="2000" dirty="0" smtClean="0"/>
              <a:t>Cross training activities to start in April</a:t>
            </a:r>
            <a:endParaRPr lang="en-US" sz="2000" dirty="0"/>
          </a:p>
          <a:p>
            <a:endParaRPr lang="en-US" sz="2000" dirty="0"/>
          </a:p>
        </p:txBody>
      </p:sp>
    </p:spTree>
    <p:extLst>
      <p:ext uri="{BB962C8B-B14F-4D97-AF65-F5344CB8AC3E}">
        <p14:creationId xmlns:p14="http://schemas.microsoft.com/office/powerpoint/2010/main" val="314848008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07" y="657256"/>
            <a:ext cx="5617965" cy="486475"/>
          </a:xfrm>
        </p:spPr>
        <p:txBody>
          <a:bodyPr>
            <a:noAutofit/>
          </a:bodyPr>
          <a:lstStyle/>
          <a:p>
            <a:r>
              <a:rPr lang="en-CA" sz="2800" dirty="0" smtClean="0"/>
              <a:t>Consumer portal</a:t>
            </a:r>
            <a:endParaRPr lang="en-CA" sz="2800" dirty="0"/>
          </a:p>
        </p:txBody>
      </p:sp>
      <p:pic>
        <p:nvPicPr>
          <p:cNvPr id="1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
        <p:nvSpPr>
          <p:cNvPr id="3" name="TextBox 2"/>
          <p:cNvSpPr txBox="1"/>
          <p:nvPr/>
        </p:nvSpPr>
        <p:spPr>
          <a:xfrm>
            <a:off x="703384" y="1406767"/>
            <a:ext cx="10872317" cy="3785652"/>
          </a:xfrm>
          <a:prstGeom prst="rect">
            <a:avLst/>
          </a:prstGeom>
          <a:noFill/>
        </p:spPr>
        <p:txBody>
          <a:bodyPr wrap="square" rtlCol="0">
            <a:spAutoFit/>
          </a:bodyPr>
          <a:lstStyle/>
          <a:p>
            <a:r>
              <a:rPr lang="en-CA" sz="2000" b="1" dirty="0" smtClean="0">
                <a:solidFill>
                  <a:srgbClr val="005596"/>
                </a:solidFill>
              </a:rPr>
              <a:t>Project Manager</a:t>
            </a:r>
            <a:r>
              <a:rPr lang="en-CA" sz="2000" dirty="0" smtClean="0">
                <a:solidFill>
                  <a:srgbClr val="005596"/>
                </a:solidFill>
              </a:rPr>
              <a:t>: </a:t>
            </a:r>
            <a:r>
              <a:rPr lang="en-CA" sz="2000" dirty="0" smtClean="0"/>
              <a:t>Christine Howe</a:t>
            </a:r>
          </a:p>
          <a:p>
            <a:r>
              <a:rPr lang="en-CA" sz="2000" b="1" dirty="0" smtClean="0">
                <a:solidFill>
                  <a:srgbClr val="005596"/>
                </a:solidFill>
              </a:rPr>
              <a:t>Team Members</a:t>
            </a:r>
            <a:r>
              <a:rPr lang="en-CA" sz="2000" dirty="0" smtClean="0">
                <a:solidFill>
                  <a:srgbClr val="005596"/>
                </a:solidFill>
              </a:rPr>
              <a:t>: </a:t>
            </a:r>
            <a:r>
              <a:rPr lang="en-CA" sz="2000" dirty="0" smtClean="0"/>
              <a:t>Scott H., Ryan,  April,  Allison,  Alec </a:t>
            </a:r>
          </a:p>
          <a:p>
            <a:endParaRPr lang="en-CA" sz="2000" dirty="0"/>
          </a:p>
          <a:p>
            <a:r>
              <a:rPr lang="en-CA" sz="2000" b="1" dirty="0" smtClean="0">
                <a:solidFill>
                  <a:srgbClr val="005596"/>
                </a:solidFill>
              </a:rPr>
              <a:t>Purpose of the project</a:t>
            </a:r>
            <a:r>
              <a:rPr lang="en-CA" sz="2000" dirty="0" smtClean="0"/>
              <a:t>: To assist Cognition+ in the design and implementation of a consumer portal through user testing and feedback with the ultimate goal of providing a digital experience for our policyholders, Agents and Brokers </a:t>
            </a:r>
            <a:r>
              <a:rPr lang="en-CA" sz="2000" dirty="0"/>
              <a:t>and providing the same opportunity for our fellow mutuals</a:t>
            </a:r>
            <a:r>
              <a:rPr lang="en-CA" sz="2000" dirty="0" smtClean="0"/>
              <a:t>.</a:t>
            </a:r>
          </a:p>
          <a:p>
            <a:endParaRPr lang="en-CA" sz="2000" dirty="0"/>
          </a:p>
          <a:p>
            <a:r>
              <a:rPr lang="en-CA" sz="2000" b="1" dirty="0" smtClean="0">
                <a:solidFill>
                  <a:srgbClr val="005596"/>
                </a:solidFill>
              </a:rPr>
              <a:t>Status:</a:t>
            </a:r>
            <a:r>
              <a:rPr lang="en-CA" sz="2000" dirty="0" smtClean="0">
                <a:solidFill>
                  <a:srgbClr val="005596"/>
                </a:solidFill>
              </a:rPr>
              <a:t> 	</a:t>
            </a:r>
            <a:r>
              <a:rPr lang="en-CA" sz="2000" dirty="0" smtClean="0"/>
              <a:t>Kick off meeting with Cognition+</a:t>
            </a:r>
          </a:p>
          <a:p>
            <a:r>
              <a:rPr lang="en-CA" sz="2000" dirty="0"/>
              <a:t>	</a:t>
            </a:r>
            <a:r>
              <a:rPr lang="en-CA" sz="2000" dirty="0" smtClean="0"/>
              <a:t>	Implementing the consumer portal using HTM’s test system</a:t>
            </a:r>
          </a:p>
          <a:p>
            <a:r>
              <a:rPr lang="en-CA" sz="2000" dirty="0"/>
              <a:t>	</a:t>
            </a:r>
            <a:r>
              <a:rPr lang="en-CA" sz="2000" dirty="0" smtClean="0"/>
              <a:t>	Initial User Training</a:t>
            </a:r>
          </a:p>
          <a:p>
            <a:endParaRPr lang="en-CA" sz="2000" dirty="0"/>
          </a:p>
          <a:p>
            <a:r>
              <a:rPr lang="en-CA" sz="2000" b="1" dirty="0" smtClean="0">
                <a:solidFill>
                  <a:srgbClr val="005596"/>
                </a:solidFill>
              </a:rPr>
              <a:t>Target Date: </a:t>
            </a:r>
            <a:r>
              <a:rPr lang="en-CA" sz="2000" dirty="0" smtClean="0"/>
              <a:t>Going live in June</a:t>
            </a:r>
            <a:endParaRPr lang="en-US" sz="2000" dirty="0"/>
          </a:p>
        </p:txBody>
      </p:sp>
    </p:spTree>
    <p:extLst>
      <p:ext uri="{BB962C8B-B14F-4D97-AF65-F5344CB8AC3E}">
        <p14:creationId xmlns:p14="http://schemas.microsoft.com/office/powerpoint/2010/main" val="175507754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07" y="657256"/>
            <a:ext cx="5617965" cy="486475"/>
          </a:xfrm>
        </p:spPr>
        <p:txBody>
          <a:bodyPr>
            <a:noAutofit/>
          </a:bodyPr>
          <a:lstStyle/>
          <a:p>
            <a:r>
              <a:rPr lang="en-CA" sz="2800" dirty="0" smtClean="0"/>
              <a:t>Human resources</a:t>
            </a:r>
            <a:endParaRPr lang="en-CA" sz="2800" dirty="0"/>
          </a:p>
        </p:txBody>
      </p:sp>
      <p:pic>
        <p:nvPicPr>
          <p:cNvPr id="1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
        <p:nvSpPr>
          <p:cNvPr id="3" name="TextBox 2"/>
          <p:cNvSpPr txBox="1"/>
          <p:nvPr/>
        </p:nvSpPr>
        <p:spPr>
          <a:xfrm>
            <a:off x="703384" y="1426863"/>
            <a:ext cx="10872317" cy="3170099"/>
          </a:xfrm>
          <a:prstGeom prst="rect">
            <a:avLst/>
          </a:prstGeom>
          <a:noFill/>
        </p:spPr>
        <p:txBody>
          <a:bodyPr wrap="square" rtlCol="0">
            <a:spAutoFit/>
          </a:bodyPr>
          <a:lstStyle/>
          <a:p>
            <a:r>
              <a:rPr lang="en-CA" sz="2000" b="1" dirty="0" smtClean="0">
                <a:solidFill>
                  <a:srgbClr val="005596"/>
                </a:solidFill>
              </a:rPr>
              <a:t>Project Manager</a:t>
            </a:r>
            <a:r>
              <a:rPr lang="en-CA" sz="2000" dirty="0" smtClean="0">
                <a:solidFill>
                  <a:srgbClr val="005596"/>
                </a:solidFill>
              </a:rPr>
              <a:t>: </a:t>
            </a:r>
            <a:r>
              <a:rPr lang="en-CA" sz="2000" dirty="0" smtClean="0"/>
              <a:t>Steve O’Connell</a:t>
            </a:r>
          </a:p>
          <a:p>
            <a:r>
              <a:rPr lang="en-CA" sz="2000" b="1" dirty="0" smtClean="0">
                <a:solidFill>
                  <a:srgbClr val="005596"/>
                </a:solidFill>
              </a:rPr>
              <a:t>Team Members</a:t>
            </a:r>
            <a:r>
              <a:rPr lang="en-CA" sz="2000" dirty="0" smtClean="0">
                <a:solidFill>
                  <a:srgbClr val="005596"/>
                </a:solidFill>
              </a:rPr>
              <a:t>:</a:t>
            </a:r>
            <a:r>
              <a:rPr lang="en-CA" sz="2000" dirty="0" smtClean="0"/>
              <a:t> Donna, others TBD </a:t>
            </a:r>
          </a:p>
          <a:p>
            <a:endParaRPr lang="en-CA" sz="2000" dirty="0"/>
          </a:p>
          <a:p>
            <a:r>
              <a:rPr lang="en-CA" sz="2000" b="1" dirty="0" smtClean="0">
                <a:solidFill>
                  <a:srgbClr val="005596"/>
                </a:solidFill>
              </a:rPr>
              <a:t>Purpose of the project</a:t>
            </a:r>
            <a:r>
              <a:rPr lang="en-CA" sz="2000" dirty="0" smtClean="0"/>
              <a:t>: To work with Kirwin Group in implementing improvements to our Human Resource program through policy development, training and design.</a:t>
            </a:r>
          </a:p>
          <a:p>
            <a:endParaRPr lang="en-CA" sz="2000" dirty="0"/>
          </a:p>
          <a:p>
            <a:r>
              <a:rPr lang="en-CA" sz="2000" b="1" dirty="0" smtClean="0">
                <a:solidFill>
                  <a:srgbClr val="005596"/>
                </a:solidFill>
              </a:rPr>
              <a:t>Status:</a:t>
            </a:r>
            <a:r>
              <a:rPr lang="en-CA" sz="2000" dirty="0" smtClean="0">
                <a:solidFill>
                  <a:srgbClr val="005596"/>
                </a:solidFill>
              </a:rPr>
              <a:t> 	</a:t>
            </a:r>
            <a:r>
              <a:rPr lang="en-CA" sz="2000" dirty="0" smtClean="0"/>
              <a:t>Kick off meeting with Heather (Kirwin), Donna and Alec</a:t>
            </a:r>
          </a:p>
          <a:p>
            <a:r>
              <a:rPr lang="en-CA" sz="2000" dirty="0"/>
              <a:t>	</a:t>
            </a:r>
            <a:r>
              <a:rPr lang="en-CA" sz="2000" dirty="0" smtClean="0"/>
              <a:t>	Development of a list comparing current state versus desired</a:t>
            </a:r>
          </a:p>
          <a:p>
            <a:endParaRPr lang="en-CA" sz="2000" dirty="0"/>
          </a:p>
          <a:p>
            <a:r>
              <a:rPr lang="en-CA" sz="2000" b="1" dirty="0" smtClean="0">
                <a:solidFill>
                  <a:srgbClr val="005596"/>
                </a:solidFill>
              </a:rPr>
              <a:t>Target Date: </a:t>
            </a:r>
            <a:r>
              <a:rPr lang="en-CA" sz="2000" dirty="0" smtClean="0"/>
              <a:t>On-going development through 2021</a:t>
            </a:r>
            <a:endParaRPr lang="en-US" sz="2000" dirty="0"/>
          </a:p>
        </p:txBody>
      </p:sp>
    </p:spTree>
    <p:extLst>
      <p:ext uri="{BB962C8B-B14F-4D97-AF65-F5344CB8AC3E}">
        <p14:creationId xmlns:p14="http://schemas.microsoft.com/office/powerpoint/2010/main" val="320630900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07" y="657256"/>
            <a:ext cx="5617965" cy="486475"/>
          </a:xfrm>
        </p:spPr>
        <p:txBody>
          <a:bodyPr>
            <a:noAutofit/>
          </a:bodyPr>
          <a:lstStyle/>
          <a:p>
            <a:r>
              <a:rPr lang="en-CA" sz="2800" dirty="0" smtClean="0"/>
              <a:t>Cognition+ implementations</a:t>
            </a:r>
            <a:endParaRPr lang="en-CA" sz="2800" dirty="0"/>
          </a:p>
        </p:txBody>
      </p:sp>
      <p:pic>
        <p:nvPicPr>
          <p:cNvPr id="1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
        <p:nvSpPr>
          <p:cNvPr id="3" name="TextBox 2"/>
          <p:cNvSpPr txBox="1"/>
          <p:nvPr/>
        </p:nvSpPr>
        <p:spPr>
          <a:xfrm>
            <a:off x="703384" y="1406767"/>
            <a:ext cx="10872317" cy="4401205"/>
          </a:xfrm>
          <a:prstGeom prst="rect">
            <a:avLst/>
          </a:prstGeom>
          <a:noFill/>
        </p:spPr>
        <p:txBody>
          <a:bodyPr wrap="square" rtlCol="0">
            <a:spAutoFit/>
          </a:bodyPr>
          <a:lstStyle/>
          <a:p>
            <a:r>
              <a:rPr lang="en-CA" sz="2000" b="1" dirty="0" smtClean="0">
                <a:solidFill>
                  <a:srgbClr val="005596"/>
                </a:solidFill>
              </a:rPr>
              <a:t>Project Manager</a:t>
            </a:r>
            <a:r>
              <a:rPr lang="en-CA" sz="2000" dirty="0" smtClean="0">
                <a:solidFill>
                  <a:srgbClr val="005596"/>
                </a:solidFill>
              </a:rPr>
              <a:t>: </a:t>
            </a:r>
            <a:r>
              <a:rPr lang="en-CA" sz="2000" dirty="0" smtClean="0"/>
              <a:t>Warren</a:t>
            </a:r>
          </a:p>
          <a:p>
            <a:r>
              <a:rPr lang="en-CA" sz="2000" b="1" dirty="0" smtClean="0">
                <a:solidFill>
                  <a:srgbClr val="005596"/>
                </a:solidFill>
              </a:rPr>
              <a:t>Team Members</a:t>
            </a:r>
            <a:r>
              <a:rPr lang="en-CA" sz="2000" dirty="0" smtClean="0">
                <a:solidFill>
                  <a:srgbClr val="005596"/>
                </a:solidFill>
              </a:rPr>
              <a:t>:</a:t>
            </a:r>
            <a:r>
              <a:rPr lang="en-CA" sz="2000" dirty="0" smtClean="0"/>
              <a:t> Barb, Alec, </a:t>
            </a:r>
            <a:r>
              <a:rPr lang="en-CA" sz="2000" dirty="0" smtClean="0"/>
              <a:t>Some Farm/Commercial Underwriters</a:t>
            </a:r>
            <a:endParaRPr lang="en-CA" sz="2000" dirty="0" smtClean="0"/>
          </a:p>
          <a:p>
            <a:endParaRPr lang="en-CA" sz="2000" dirty="0"/>
          </a:p>
          <a:p>
            <a:r>
              <a:rPr lang="en-CA" sz="2000" b="1" dirty="0" smtClean="0">
                <a:solidFill>
                  <a:srgbClr val="005596"/>
                </a:solidFill>
              </a:rPr>
              <a:t>Purpose of the project</a:t>
            </a:r>
            <a:r>
              <a:rPr lang="en-CA" sz="2000" dirty="0" smtClean="0"/>
              <a:t>: </a:t>
            </a:r>
            <a:r>
              <a:rPr lang="en-CA" sz="2000" dirty="0"/>
              <a:t>To assist Cognition+ in the design and implementation of </a:t>
            </a:r>
            <a:r>
              <a:rPr lang="en-CA" sz="2000" dirty="0" smtClean="0"/>
              <a:t>Commercial and Agri-business area of the insurance system through </a:t>
            </a:r>
            <a:r>
              <a:rPr lang="en-CA" sz="2000" dirty="0"/>
              <a:t>user testing and feedback with the ultimate goal of </a:t>
            </a:r>
            <a:r>
              <a:rPr lang="en-CA" sz="2000" dirty="0" smtClean="0"/>
              <a:t>moving all lines of business to the new platform and providing the same opportunity for our fellow mutuals.</a:t>
            </a:r>
            <a:endParaRPr lang="en-CA" sz="2000" dirty="0"/>
          </a:p>
          <a:p>
            <a:endParaRPr lang="en-CA" sz="2000" dirty="0"/>
          </a:p>
          <a:p>
            <a:r>
              <a:rPr lang="en-CA" sz="2000" b="1" dirty="0" smtClean="0">
                <a:solidFill>
                  <a:srgbClr val="005596"/>
                </a:solidFill>
              </a:rPr>
              <a:t>Status:</a:t>
            </a:r>
            <a:r>
              <a:rPr lang="en-CA" sz="2000" dirty="0" smtClean="0">
                <a:solidFill>
                  <a:srgbClr val="005596"/>
                </a:solidFill>
              </a:rPr>
              <a:t> 	</a:t>
            </a:r>
            <a:r>
              <a:rPr lang="en-CA" sz="2000" dirty="0" smtClean="0"/>
              <a:t>Several meetings since implementation on our Beta sight</a:t>
            </a:r>
          </a:p>
          <a:p>
            <a:r>
              <a:rPr lang="en-CA" sz="2000" dirty="0"/>
              <a:t>	</a:t>
            </a:r>
            <a:r>
              <a:rPr lang="en-CA" sz="2000" dirty="0" smtClean="0"/>
              <a:t>	</a:t>
            </a:r>
            <a:r>
              <a:rPr lang="en-CA" sz="2000" dirty="0"/>
              <a:t>U</a:t>
            </a:r>
            <a:r>
              <a:rPr lang="en-CA" sz="2000" dirty="0" smtClean="0"/>
              <a:t>ser </a:t>
            </a:r>
            <a:r>
              <a:rPr lang="en-CA" sz="2000" dirty="0" smtClean="0"/>
              <a:t>testing </a:t>
            </a:r>
            <a:r>
              <a:rPr lang="en-CA" sz="2000" dirty="0" smtClean="0"/>
              <a:t>starting</a:t>
            </a:r>
            <a:r>
              <a:rPr lang="en-CA" sz="2000" dirty="0" smtClean="0"/>
              <a:t> </a:t>
            </a:r>
            <a:r>
              <a:rPr lang="en-CA" sz="2000" dirty="0" smtClean="0"/>
              <a:t>last </a:t>
            </a:r>
            <a:r>
              <a:rPr lang="en-CA" sz="2000" dirty="0" smtClean="0"/>
              <a:t>week in Farm</a:t>
            </a:r>
          </a:p>
          <a:p>
            <a:r>
              <a:rPr lang="en-CA" sz="2000" dirty="0"/>
              <a:t>	</a:t>
            </a:r>
            <a:r>
              <a:rPr lang="en-CA" sz="2000" dirty="0" smtClean="0"/>
              <a:t>	User testing starting shortly in Commercial</a:t>
            </a:r>
            <a:endParaRPr lang="en-CA" sz="2000" dirty="0" smtClean="0"/>
          </a:p>
          <a:p>
            <a:r>
              <a:rPr lang="en-CA" sz="2000" dirty="0"/>
              <a:t>	</a:t>
            </a:r>
            <a:r>
              <a:rPr lang="en-CA" sz="2000" dirty="0" smtClean="0"/>
              <a:t>	Model Office testing in Farm beginning in April</a:t>
            </a:r>
            <a:endParaRPr lang="en-CA" sz="2000" dirty="0" smtClean="0"/>
          </a:p>
          <a:p>
            <a:endParaRPr lang="en-CA" sz="2000" dirty="0"/>
          </a:p>
          <a:p>
            <a:r>
              <a:rPr lang="en-CA" sz="2000" b="1" dirty="0" smtClean="0">
                <a:solidFill>
                  <a:srgbClr val="005596"/>
                </a:solidFill>
              </a:rPr>
              <a:t>Target Date: </a:t>
            </a:r>
            <a:r>
              <a:rPr lang="en-CA" sz="2000" dirty="0" smtClean="0"/>
              <a:t>Live with Agri-business in May and Commercial in June</a:t>
            </a:r>
            <a:endParaRPr lang="en-US" sz="2000" dirty="0"/>
          </a:p>
        </p:txBody>
      </p:sp>
    </p:spTree>
    <p:extLst>
      <p:ext uri="{BB962C8B-B14F-4D97-AF65-F5344CB8AC3E}">
        <p14:creationId xmlns:p14="http://schemas.microsoft.com/office/powerpoint/2010/main" val="194794524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07" y="657256"/>
            <a:ext cx="5617965" cy="486475"/>
          </a:xfrm>
        </p:spPr>
        <p:txBody>
          <a:bodyPr>
            <a:noAutofit/>
          </a:bodyPr>
          <a:lstStyle/>
          <a:p>
            <a:r>
              <a:rPr lang="en-CA" sz="2800" dirty="0" smtClean="0"/>
              <a:t>Compliance calendar</a:t>
            </a:r>
            <a:endParaRPr lang="en-CA" sz="2800" dirty="0"/>
          </a:p>
        </p:txBody>
      </p:sp>
      <p:pic>
        <p:nvPicPr>
          <p:cNvPr id="1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
        <p:nvSpPr>
          <p:cNvPr id="3" name="TextBox 2"/>
          <p:cNvSpPr txBox="1"/>
          <p:nvPr/>
        </p:nvSpPr>
        <p:spPr>
          <a:xfrm>
            <a:off x="703384" y="1396719"/>
            <a:ext cx="10872317" cy="3477875"/>
          </a:xfrm>
          <a:prstGeom prst="rect">
            <a:avLst/>
          </a:prstGeom>
          <a:noFill/>
        </p:spPr>
        <p:txBody>
          <a:bodyPr wrap="square" rtlCol="0">
            <a:spAutoFit/>
          </a:bodyPr>
          <a:lstStyle/>
          <a:p>
            <a:r>
              <a:rPr lang="en-CA" sz="2000" b="1" dirty="0" smtClean="0">
                <a:solidFill>
                  <a:srgbClr val="005596"/>
                </a:solidFill>
              </a:rPr>
              <a:t>Project Manager</a:t>
            </a:r>
            <a:r>
              <a:rPr lang="en-CA" sz="2000" dirty="0" smtClean="0">
                <a:solidFill>
                  <a:srgbClr val="005596"/>
                </a:solidFill>
              </a:rPr>
              <a:t>: </a:t>
            </a:r>
            <a:r>
              <a:rPr lang="en-CA" sz="2000" dirty="0" smtClean="0"/>
              <a:t>Barb</a:t>
            </a:r>
          </a:p>
          <a:p>
            <a:r>
              <a:rPr lang="en-CA" sz="2000" b="1" dirty="0" smtClean="0">
                <a:solidFill>
                  <a:srgbClr val="005596"/>
                </a:solidFill>
              </a:rPr>
              <a:t>Team Members</a:t>
            </a:r>
            <a:r>
              <a:rPr lang="en-CA" sz="2000" dirty="0" smtClean="0">
                <a:solidFill>
                  <a:srgbClr val="005596"/>
                </a:solidFill>
              </a:rPr>
              <a:t>:</a:t>
            </a:r>
            <a:r>
              <a:rPr lang="en-CA" sz="2000" dirty="0" smtClean="0"/>
              <a:t> Alec</a:t>
            </a:r>
          </a:p>
          <a:p>
            <a:endParaRPr lang="en-CA" sz="2000" dirty="0"/>
          </a:p>
          <a:p>
            <a:r>
              <a:rPr lang="en-CA" sz="2000" b="1" dirty="0" smtClean="0">
                <a:solidFill>
                  <a:srgbClr val="005596"/>
                </a:solidFill>
              </a:rPr>
              <a:t>Purpose of the project</a:t>
            </a:r>
            <a:r>
              <a:rPr lang="en-CA" sz="2000" dirty="0" smtClean="0"/>
              <a:t>: </a:t>
            </a:r>
            <a:r>
              <a:rPr lang="en-CA" sz="2000" dirty="0"/>
              <a:t>To </a:t>
            </a:r>
            <a:r>
              <a:rPr lang="en-CA" sz="2000" dirty="0" smtClean="0"/>
              <a:t>create a compliance calendar for use by the board in 2022 by identifying and documenting key governance and compliance issues during 2021, while at the same time looking for opportunities for improvement. </a:t>
            </a:r>
            <a:endParaRPr lang="en-CA" sz="2000" dirty="0"/>
          </a:p>
          <a:p>
            <a:endParaRPr lang="en-CA" sz="2000" dirty="0"/>
          </a:p>
          <a:p>
            <a:r>
              <a:rPr lang="en-CA" sz="2000" b="1" dirty="0" smtClean="0">
                <a:solidFill>
                  <a:srgbClr val="005596"/>
                </a:solidFill>
              </a:rPr>
              <a:t>Status:</a:t>
            </a:r>
            <a:r>
              <a:rPr lang="en-CA" sz="2000" dirty="0" smtClean="0">
                <a:solidFill>
                  <a:srgbClr val="005596"/>
                </a:solidFill>
              </a:rPr>
              <a:t> 	</a:t>
            </a:r>
            <a:r>
              <a:rPr lang="en-CA" sz="2000" dirty="0" smtClean="0"/>
              <a:t>January compliance issues identified</a:t>
            </a:r>
          </a:p>
          <a:p>
            <a:r>
              <a:rPr lang="en-CA" sz="2000" dirty="0"/>
              <a:t>	</a:t>
            </a:r>
            <a:r>
              <a:rPr lang="en-CA" sz="2000" dirty="0" smtClean="0"/>
              <a:t>	Reported to the board in February</a:t>
            </a:r>
          </a:p>
          <a:p>
            <a:endParaRPr lang="en-CA" sz="2000" dirty="0"/>
          </a:p>
          <a:p>
            <a:r>
              <a:rPr lang="en-CA" sz="2000" b="1" dirty="0" smtClean="0">
                <a:solidFill>
                  <a:srgbClr val="005596"/>
                </a:solidFill>
              </a:rPr>
              <a:t>Target Date: </a:t>
            </a:r>
            <a:r>
              <a:rPr lang="en-CA" sz="2000" dirty="0" smtClean="0"/>
              <a:t>Initial compliance calendar available January 2022</a:t>
            </a:r>
            <a:endParaRPr lang="en-US" sz="2000" dirty="0"/>
          </a:p>
        </p:txBody>
      </p:sp>
    </p:spTree>
    <p:extLst>
      <p:ext uri="{BB962C8B-B14F-4D97-AF65-F5344CB8AC3E}">
        <p14:creationId xmlns:p14="http://schemas.microsoft.com/office/powerpoint/2010/main" val="4255467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34" y="487149"/>
            <a:ext cx="1571803" cy="566738"/>
          </a:xfrm>
        </p:spPr>
        <p:txBody>
          <a:bodyPr>
            <a:noAutofit/>
          </a:bodyPr>
          <a:lstStyle/>
          <a:p>
            <a:r>
              <a:rPr lang="en-CA" dirty="0" smtClean="0"/>
              <a:t>update</a:t>
            </a:r>
            <a:endParaRPr lang="en-CA" dirty="0"/>
          </a:p>
        </p:txBody>
      </p:sp>
      <p:sp>
        <p:nvSpPr>
          <p:cNvPr id="6" name="Text Placeholder 5"/>
          <p:cNvSpPr>
            <a:spLocks noGrp="1"/>
          </p:cNvSpPr>
          <p:nvPr>
            <p:ph type="body" sz="half" idx="2"/>
          </p:nvPr>
        </p:nvSpPr>
        <p:spPr>
          <a:xfrm>
            <a:off x="1147156" y="1677342"/>
            <a:ext cx="9019309" cy="2520585"/>
          </a:xfrm>
        </p:spPr>
        <p:txBody>
          <a:bodyPr>
            <a:noAutofit/>
          </a:bodyPr>
          <a:lstStyle/>
          <a:p>
            <a:pPr marL="342900" indent="-342900">
              <a:buFont typeface="Wingdings" panose="05000000000000000000" pitchFamily="2" charset="2"/>
              <a:buChar char="§"/>
            </a:pPr>
            <a:r>
              <a:rPr lang="en-CA" sz="2000" dirty="0" smtClean="0"/>
              <a:t>Annual Meeting Preparation</a:t>
            </a:r>
          </a:p>
          <a:p>
            <a:pPr marL="342900" indent="-342900">
              <a:buFont typeface="Wingdings" panose="05000000000000000000" pitchFamily="2" charset="2"/>
              <a:buChar char="§"/>
            </a:pPr>
            <a:r>
              <a:rPr lang="en-CA" sz="2000" dirty="0" smtClean="0"/>
              <a:t>Document </a:t>
            </a:r>
            <a:r>
              <a:rPr lang="en-CA" sz="2000" dirty="0"/>
              <a:t>R</a:t>
            </a:r>
            <a:r>
              <a:rPr lang="en-CA" sz="2000" dirty="0" smtClean="0"/>
              <a:t>etention Project</a:t>
            </a:r>
          </a:p>
          <a:p>
            <a:pPr marL="342900" indent="-342900">
              <a:buFont typeface="Wingdings" panose="05000000000000000000" pitchFamily="2" charset="2"/>
              <a:buChar char="§"/>
            </a:pPr>
            <a:r>
              <a:rPr lang="en-CA" sz="2000" dirty="0" smtClean="0"/>
              <a:t>Complaint Reporting</a:t>
            </a:r>
          </a:p>
          <a:p>
            <a:pPr marL="342900" indent="-342900">
              <a:buFont typeface="Wingdings" panose="05000000000000000000" pitchFamily="2" charset="2"/>
              <a:buChar char="§"/>
            </a:pPr>
            <a:r>
              <a:rPr lang="en-CA" sz="2000" dirty="0" smtClean="0"/>
              <a:t>Committee Meetings</a:t>
            </a: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351159275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07" y="657256"/>
            <a:ext cx="5617965" cy="486475"/>
          </a:xfrm>
        </p:spPr>
        <p:txBody>
          <a:bodyPr>
            <a:noAutofit/>
          </a:bodyPr>
          <a:lstStyle/>
          <a:p>
            <a:r>
              <a:rPr lang="en-CA" sz="2800" dirty="0" smtClean="0"/>
              <a:t>Sales website</a:t>
            </a:r>
            <a:endParaRPr lang="en-CA" sz="2800" dirty="0"/>
          </a:p>
        </p:txBody>
      </p:sp>
      <p:pic>
        <p:nvPicPr>
          <p:cNvPr id="1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
        <p:nvSpPr>
          <p:cNvPr id="3" name="TextBox 2"/>
          <p:cNvSpPr txBox="1"/>
          <p:nvPr/>
        </p:nvSpPr>
        <p:spPr>
          <a:xfrm>
            <a:off x="703384" y="1396719"/>
            <a:ext cx="10872317" cy="3170099"/>
          </a:xfrm>
          <a:prstGeom prst="rect">
            <a:avLst/>
          </a:prstGeom>
          <a:noFill/>
        </p:spPr>
        <p:txBody>
          <a:bodyPr wrap="square" rtlCol="0">
            <a:spAutoFit/>
          </a:bodyPr>
          <a:lstStyle/>
          <a:p>
            <a:r>
              <a:rPr lang="en-CA" sz="2000" b="1" dirty="0" smtClean="0">
                <a:solidFill>
                  <a:srgbClr val="005596"/>
                </a:solidFill>
              </a:rPr>
              <a:t>Project Manager</a:t>
            </a:r>
            <a:r>
              <a:rPr lang="en-CA" sz="2000" dirty="0" smtClean="0">
                <a:solidFill>
                  <a:srgbClr val="005596"/>
                </a:solidFill>
              </a:rPr>
              <a:t>: </a:t>
            </a:r>
            <a:r>
              <a:rPr lang="en-CA" sz="2000" dirty="0" smtClean="0"/>
              <a:t>Christine Howe</a:t>
            </a:r>
          </a:p>
          <a:p>
            <a:r>
              <a:rPr lang="en-CA" sz="2000" b="1" dirty="0" smtClean="0">
                <a:solidFill>
                  <a:srgbClr val="005596"/>
                </a:solidFill>
              </a:rPr>
              <a:t>Team Members</a:t>
            </a:r>
            <a:r>
              <a:rPr lang="en-CA" sz="2000" dirty="0" smtClean="0">
                <a:solidFill>
                  <a:srgbClr val="005596"/>
                </a:solidFill>
              </a:rPr>
              <a:t>:</a:t>
            </a:r>
            <a:r>
              <a:rPr lang="en-CA" sz="2000" dirty="0" smtClean="0"/>
              <a:t> Ryan, others TBD</a:t>
            </a:r>
          </a:p>
          <a:p>
            <a:endParaRPr lang="en-CA" sz="2000" dirty="0"/>
          </a:p>
          <a:p>
            <a:r>
              <a:rPr lang="en-CA" sz="2000" b="1" dirty="0" smtClean="0">
                <a:solidFill>
                  <a:srgbClr val="005596"/>
                </a:solidFill>
              </a:rPr>
              <a:t>Purpose of the project</a:t>
            </a:r>
            <a:r>
              <a:rPr lang="en-CA" sz="2000" dirty="0" smtClean="0"/>
              <a:t>: </a:t>
            </a:r>
            <a:r>
              <a:rPr lang="en-CA" sz="2000" dirty="0"/>
              <a:t>To </a:t>
            </a:r>
            <a:r>
              <a:rPr lang="en-CA" sz="2000" dirty="0" smtClean="0"/>
              <a:t>investigate the benefits of having a “sales website” to assist our agents with attracting new policyholders and serving the current ones, and if deemed beneficial, to create the website.</a:t>
            </a:r>
            <a:endParaRPr lang="en-CA" sz="2000" dirty="0"/>
          </a:p>
          <a:p>
            <a:endParaRPr lang="en-CA" sz="2000" dirty="0"/>
          </a:p>
          <a:p>
            <a:r>
              <a:rPr lang="en-CA" sz="2000" b="1" dirty="0" smtClean="0">
                <a:solidFill>
                  <a:srgbClr val="005596"/>
                </a:solidFill>
              </a:rPr>
              <a:t>Status:</a:t>
            </a:r>
            <a:r>
              <a:rPr lang="en-CA" sz="2000" dirty="0" smtClean="0">
                <a:solidFill>
                  <a:srgbClr val="005596"/>
                </a:solidFill>
              </a:rPr>
              <a:t> 	</a:t>
            </a:r>
            <a:r>
              <a:rPr lang="en-CA" sz="2000" dirty="0" smtClean="0"/>
              <a:t>Not started</a:t>
            </a:r>
          </a:p>
          <a:p>
            <a:endParaRPr lang="en-CA" sz="2000" dirty="0"/>
          </a:p>
          <a:p>
            <a:r>
              <a:rPr lang="en-CA" sz="2000" b="1" dirty="0" smtClean="0">
                <a:solidFill>
                  <a:srgbClr val="005596"/>
                </a:solidFill>
              </a:rPr>
              <a:t>Target Date: </a:t>
            </a:r>
            <a:r>
              <a:rPr lang="en-CA" sz="2000" dirty="0" smtClean="0"/>
              <a:t>August 2021</a:t>
            </a:r>
            <a:endParaRPr lang="en-US" sz="2000" dirty="0"/>
          </a:p>
        </p:txBody>
      </p:sp>
    </p:spTree>
    <p:extLst>
      <p:ext uri="{BB962C8B-B14F-4D97-AF65-F5344CB8AC3E}">
        <p14:creationId xmlns:p14="http://schemas.microsoft.com/office/powerpoint/2010/main" val="385929249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07" y="657256"/>
            <a:ext cx="6907855" cy="486475"/>
          </a:xfrm>
        </p:spPr>
        <p:txBody>
          <a:bodyPr>
            <a:noAutofit/>
          </a:bodyPr>
          <a:lstStyle/>
          <a:p>
            <a:r>
              <a:rPr lang="en-CA" sz="2800" dirty="0" smtClean="0"/>
              <a:t>Website and central repository</a:t>
            </a:r>
            <a:endParaRPr lang="en-CA" sz="2800" dirty="0"/>
          </a:p>
        </p:txBody>
      </p:sp>
      <p:pic>
        <p:nvPicPr>
          <p:cNvPr id="1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
        <p:nvSpPr>
          <p:cNvPr id="3" name="TextBox 2"/>
          <p:cNvSpPr txBox="1"/>
          <p:nvPr/>
        </p:nvSpPr>
        <p:spPr>
          <a:xfrm>
            <a:off x="703384" y="1396719"/>
            <a:ext cx="10872317" cy="3170099"/>
          </a:xfrm>
          <a:prstGeom prst="rect">
            <a:avLst/>
          </a:prstGeom>
          <a:noFill/>
        </p:spPr>
        <p:txBody>
          <a:bodyPr wrap="square" rtlCol="0">
            <a:spAutoFit/>
          </a:bodyPr>
          <a:lstStyle/>
          <a:p>
            <a:r>
              <a:rPr lang="en-CA" sz="2000" b="1" dirty="0" smtClean="0">
                <a:solidFill>
                  <a:srgbClr val="005596"/>
                </a:solidFill>
              </a:rPr>
              <a:t>Project Manager</a:t>
            </a:r>
            <a:r>
              <a:rPr lang="en-CA" sz="2000" dirty="0" smtClean="0">
                <a:solidFill>
                  <a:srgbClr val="005596"/>
                </a:solidFill>
              </a:rPr>
              <a:t>: </a:t>
            </a:r>
            <a:r>
              <a:rPr lang="en-CA" sz="2000" dirty="0" smtClean="0"/>
              <a:t>Donna</a:t>
            </a:r>
          </a:p>
          <a:p>
            <a:r>
              <a:rPr lang="en-CA" sz="2000" b="1" dirty="0" smtClean="0">
                <a:solidFill>
                  <a:srgbClr val="005596"/>
                </a:solidFill>
              </a:rPr>
              <a:t>Team Members</a:t>
            </a:r>
            <a:r>
              <a:rPr lang="en-CA" sz="2000" dirty="0" smtClean="0">
                <a:solidFill>
                  <a:srgbClr val="005596"/>
                </a:solidFill>
              </a:rPr>
              <a:t>:</a:t>
            </a:r>
            <a:r>
              <a:rPr lang="en-CA" sz="2000" dirty="0" smtClean="0"/>
              <a:t> Ryan, others TBD</a:t>
            </a:r>
          </a:p>
          <a:p>
            <a:endParaRPr lang="en-CA" sz="2000" dirty="0"/>
          </a:p>
          <a:p>
            <a:r>
              <a:rPr lang="en-CA" sz="2000" b="1" dirty="0" smtClean="0">
                <a:solidFill>
                  <a:srgbClr val="005596"/>
                </a:solidFill>
              </a:rPr>
              <a:t>Purpose of the project</a:t>
            </a:r>
            <a:r>
              <a:rPr lang="en-CA" sz="2000" dirty="0" smtClean="0"/>
              <a:t>: </a:t>
            </a:r>
            <a:r>
              <a:rPr lang="en-CA" sz="2000" dirty="0"/>
              <a:t>To </a:t>
            </a:r>
            <a:r>
              <a:rPr lang="en-CA" sz="2000" dirty="0" smtClean="0"/>
              <a:t>review our current website software platform against others to see if a change is warranted. To investigate, create and implement a central repository for digital documentation that improves on accessibility, structure and search functionality.</a:t>
            </a:r>
            <a:endParaRPr lang="en-CA" sz="2000" dirty="0"/>
          </a:p>
          <a:p>
            <a:endParaRPr lang="en-CA" sz="2000" dirty="0"/>
          </a:p>
          <a:p>
            <a:r>
              <a:rPr lang="en-CA" sz="2000" b="1" dirty="0" smtClean="0">
                <a:solidFill>
                  <a:srgbClr val="005596"/>
                </a:solidFill>
              </a:rPr>
              <a:t>Status:</a:t>
            </a:r>
            <a:r>
              <a:rPr lang="en-CA" sz="2000" dirty="0" smtClean="0">
                <a:solidFill>
                  <a:srgbClr val="005596"/>
                </a:solidFill>
              </a:rPr>
              <a:t> 	</a:t>
            </a:r>
            <a:r>
              <a:rPr lang="en-CA" sz="2000" dirty="0" smtClean="0"/>
              <a:t>Not started</a:t>
            </a:r>
          </a:p>
          <a:p>
            <a:endParaRPr lang="en-CA" sz="2000" dirty="0"/>
          </a:p>
          <a:p>
            <a:r>
              <a:rPr lang="en-CA" sz="2000" b="1" dirty="0" smtClean="0">
                <a:solidFill>
                  <a:srgbClr val="005596"/>
                </a:solidFill>
              </a:rPr>
              <a:t>Target Date: </a:t>
            </a:r>
            <a:r>
              <a:rPr lang="en-CA" sz="2000" dirty="0" smtClean="0"/>
              <a:t>Repository Q2, Website Q4</a:t>
            </a:r>
            <a:endParaRPr lang="en-US" sz="2000" dirty="0"/>
          </a:p>
        </p:txBody>
      </p:sp>
    </p:spTree>
    <p:extLst>
      <p:ext uri="{BB962C8B-B14F-4D97-AF65-F5344CB8AC3E}">
        <p14:creationId xmlns:p14="http://schemas.microsoft.com/office/powerpoint/2010/main" val="17781251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donations</a:t>
            </a:r>
            <a:endParaRPr lang="en-US" dirty="0"/>
          </a:p>
        </p:txBody>
      </p:sp>
      <p:sp>
        <p:nvSpPr>
          <p:cNvPr id="3" name="Text Placeholder 2"/>
          <p:cNvSpPr>
            <a:spLocks noGrp="1"/>
          </p:cNvSpPr>
          <p:nvPr>
            <p:ph type="body" idx="1"/>
          </p:nvPr>
        </p:nvSpPr>
        <p:spPr/>
        <p:txBody>
          <a:bodyPr/>
          <a:lstStyle/>
          <a:p>
            <a:r>
              <a:rPr lang="en-CA" dirty="0" smtClean="0"/>
              <a:t>Ideas for donations and revised budget for 2021</a:t>
            </a:r>
            <a:endParaRPr lang="en-US" dirty="0"/>
          </a:p>
        </p:txBody>
      </p:sp>
    </p:spTree>
    <p:extLst>
      <p:ext uri="{BB962C8B-B14F-4D97-AF65-F5344CB8AC3E}">
        <p14:creationId xmlns:p14="http://schemas.microsoft.com/office/powerpoint/2010/main" val="160438360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971" y="770336"/>
            <a:ext cx="3455970" cy="828947"/>
          </a:xfrm>
        </p:spPr>
        <p:txBody>
          <a:bodyPr>
            <a:noAutofit/>
          </a:bodyPr>
          <a:lstStyle/>
          <a:p>
            <a:r>
              <a:rPr lang="en-CA" sz="4400" dirty="0" smtClean="0"/>
              <a:t>Motion</a:t>
            </a:r>
            <a:endParaRPr lang="en-CA" sz="4400" dirty="0"/>
          </a:p>
        </p:txBody>
      </p:sp>
      <p:sp>
        <p:nvSpPr>
          <p:cNvPr id="5" name="Text Placeholder 4"/>
          <p:cNvSpPr>
            <a:spLocks noGrp="1"/>
          </p:cNvSpPr>
          <p:nvPr>
            <p:ph type="body" sz="half" idx="2"/>
          </p:nvPr>
        </p:nvSpPr>
        <p:spPr>
          <a:xfrm>
            <a:off x="1453662" y="4921379"/>
            <a:ext cx="3568113" cy="677864"/>
          </a:xfrm>
        </p:spPr>
        <p:txBody>
          <a:bodyPr>
            <a:noAutofit/>
          </a:bodyPr>
          <a:lstStyle/>
          <a:p>
            <a:r>
              <a:rPr lang="en-CA" sz="1800" dirty="0" smtClean="0"/>
              <a:t>Moved by </a:t>
            </a:r>
            <a:endParaRPr lang="en-CA" sz="1800" dirty="0"/>
          </a:p>
          <a:p>
            <a:r>
              <a:rPr lang="en-CA" sz="1800" dirty="0" smtClean="0"/>
              <a:t>Seconded by</a:t>
            </a:r>
            <a:endParaRPr lang="en-CA" sz="1800" dirty="0"/>
          </a:p>
        </p:txBody>
      </p:sp>
      <p:sp>
        <p:nvSpPr>
          <p:cNvPr id="6" name="TextBox 5"/>
          <p:cNvSpPr txBox="1"/>
          <p:nvPr/>
        </p:nvSpPr>
        <p:spPr>
          <a:xfrm>
            <a:off x="1453661" y="2629767"/>
            <a:ext cx="9759283" cy="1323439"/>
          </a:xfrm>
          <a:prstGeom prst="rect">
            <a:avLst/>
          </a:prstGeom>
          <a:noFill/>
        </p:spPr>
        <p:txBody>
          <a:bodyPr wrap="square" rtlCol="0">
            <a:spAutoFit/>
          </a:bodyPr>
          <a:lstStyle/>
          <a:p>
            <a:r>
              <a:rPr lang="en-CA" sz="4000" dirty="0" smtClean="0">
                <a:ln w="0"/>
                <a:effectLst>
                  <a:outerShdw blurRad="38100" dist="19050" dir="2700000" algn="tl" rotWithShape="0">
                    <a:schemeClr val="dk1">
                      <a:alpha val="40000"/>
                    </a:schemeClr>
                  </a:outerShdw>
                </a:effectLst>
              </a:rPr>
              <a:t>To </a:t>
            </a:r>
            <a:r>
              <a:rPr lang="en-US" sz="4000" dirty="0" smtClean="0">
                <a:ln w="0"/>
                <a:effectLst>
                  <a:outerShdw blurRad="38100" dist="19050" dir="2700000" algn="tl" rotWithShape="0">
                    <a:schemeClr val="dk1">
                      <a:alpha val="40000"/>
                    </a:schemeClr>
                  </a:outerShdw>
                </a:effectLst>
              </a:rPr>
              <a:t>approve a new budget of __ dollars for 2021”</a:t>
            </a:r>
            <a:endParaRPr lang="en-CA" sz="4000" dirty="0"/>
          </a:p>
        </p:txBody>
      </p:sp>
      <p:sp>
        <p:nvSpPr>
          <p:cNvPr id="8" name="Oval 7"/>
          <p:cNvSpPr>
            <a:spLocks/>
          </p:cNvSpPr>
          <p:nvPr/>
        </p:nvSpPr>
        <p:spPr>
          <a:xfrm>
            <a:off x="373662" y="691402"/>
            <a:ext cx="1080000" cy="1080000"/>
          </a:xfrm>
          <a:prstGeom prst="ellipse">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Rectangle 8" descr="Satellite"/>
          <p:cNvSpPr/>
          <p:nvPr/>
        </p:nvSpPr>
        <p:spPr>
          <a:xfrm>
            <a:off x="625662" y="953960"/>
            <a:ext cx="576000" cy="576000"/>
          </a:xfrm>
          <a:prstGeom prst="rect">
            <a:avLst/>
          </a:prstGeom>
          <a:blipFill>
            <a:blip r:embed="rId3">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dgm="http://schemas.openxmlformats.org/drawingml/2006/diagram" xmlns=""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Rectangle 2"/>
          <p:cNvSpPr/>
          <p:nvPr/>
        </p:nvSpPr>
        <p:spPr>
          <a:xfrm>
            <a:off x="1201662" y="2629767"/>
            <a:ext cx="404278" cy="707886"/>
          </a:xfrm>
          <a:prstGeom prst="rect">
            <a:avLst/>
          </a:prstGeom>
        </p:spPr>
        <p:txBody>
          <a:bodyPr wrap="none">
            <a:spAutoFit/>
          </a:bodyPr>
          <a:lstStyle/>
          <a:p>
            <a:r>
              <a:rPr lang="en-CA" sz="4000" dirty="0">
                <a:ln w="0"/>
                <a:effectLst>
                  <a:outerShdw blurRad="38100" dist="19050" dir="2700000" algn="tl" rotWithShape="0">
                    <a:schemeClr val="dk1">
                      <a:alpha val="40000"/>
                    </a:schemeClr>
                  </a:outerShdw>
                </a:effectLst>
              </a:rPr>
              <a:t>“</a:t>
            </a:r>
            <a:endParaRPr lang="en-CA" sz="4000" dirty="0"/>
          </a:p>
        </p:txBody>
      </p:sp>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Tree>
    <p:extLst>
      <p:ext uri="{BB962C8B-B14F-4D97-AF65-F5344CB8AC3E}">
        <p14:creationId xmlns:p14="http://schemas.microsoft.com/office/powerpoint/2010/main" val="411403177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Conduct review committee (</a:t>
            </a:r>
            <a:r>
              <a:rPr lang="en-CA" dirty="0" err="1" smtClean="0"/>
              <a:t>crc</a:t>
            </a:r>
            <a:r>
              <a:rPr lang="en-CA" dirty="0" smtClean="0"/>
              <a:t>)</a:t>
            </a:r>
            <a:endParaRPr lang="en-US" dirty="0"/>
          </a:p>
        </p:txBody>
      </p:sp>
      <p:sp>
        <p:nvSpPr>
          <p:cNvPr id="3" name="Text Placeholder 2"/>
          <p:cNvSpPr>
            <a:spLocks noGrp="1"/>
          </p:cNvSpPr>
          <p:nvPr>
            <p:ph type="body" idx="1"/>
          </p:nvPr>
        </p:nvSpPr>
        <p:spPr/>
        <p:txBody>
          <a:bodyPr/>
          <a:lstStyle/>
          <a:p>
            <a:r>
              <a:rPr lang="en-CA" dirty="0" smtClean="0"/>
              <a:t>Report to the board for 2020</a:t>
            </a:r>
            <a:endParaRPr lang="en-US" dirty="0"/>
          </a:p>
        </p:txBody>
      </p:sp>
    </p:spTree>
    <p:extLst>
      <p:ext uri="{BB962C8B-B14F-4D97-AF65-F5344CB8AC3E}">
        <p14:creationId xmlns:p14="http://schemas.microsoft.com/office/powerpoint/2010/main" val="39033278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971" y="770336"/>
            <a:ext cx="3455970" cy="828947"/>
          </a:xfrm>
        </p:spPr>
        <p:txBody>
          <a:bodyPr>
            <a:noAutofit/>
          </a:bodyPr>
          <a:lstStyle/>
          <a:p>
            <a:r>
              <a:rPr lang="en-CA" sz="4400" dirty="0" smtClean="0"/>
              <a:t>Motion</a:t>
            </a:r>
            <a:endParaRPr lang="en-CA" sz="4400" dirty="0"/>
          </a:p>
        </p:txBody>
      </p:sp>
      <p:sp>
        <p:nvSpPr>
          <p:cNvPr id="5" name="Text Placeholder 4"/>
          <p:cNvSpPr>
            <a:spLocks noGrp="1"/>
          </p:cNvSpPr>
          <p:nvPr>
            <p:ph type="body" sz="half" idx="2"/>
          </p:nvPr>
        </p:nvSpPr>
        <p:spPr>
          <a:xfrm>
            <a:off x="1453662" y="4921379"/>
            <a:ext cx="3568113" cy="677864"/>
          </a:xfrm>
        </p:spPr>
        <p:txBody>
          <a:bodyPr>
            <a:noAutofit/>
          </a:bodyPr>
          <a:lstStyle/>
          <a:p>
            <a:r>
              <a:rPr lang="en-CA" sz="1800" dirty="0" smtClean="0"/>
              <a:t>Moved by </a:t>
            </a:r>
            <a:endParaRPr lang="en-CA" sz="1800" dirty="0"/>
          </a:p>
          <a:p>
            <a:r>
              <a:rPr lang="en-CA" sz="1800" dirty="0" smtClean="0"/>
              <a:t>Seconded by</a:t>
            </a:r>
            <a:endParaRPr lang="en-CA" sz="1800" dirty="0"/>
          </a:p>
        </p:txBody>
      </p:sp>
      <p:sp>
        <p:nvSpPr>
          <p:cNvPr id="6" name="TextBox 5"/>
          <p:cNvSpPr txBox="1"/>
          <p:nvPr/>
        </p:nvSpPr>
        <p:spPr>
          <a:xfrm>
            <a:off x="1453661" y="2629767"/>
            <a:ext cx="9759283" cy="1323439"/>
          </a:xfrm>
          <a:prstGeom prst="rect">
            <a:avLst/>
          </a:prstGeom>
          <a:noFill/>
        </p:spPr>
        <p:txBody>
          <a:bodyPr wrap="square" rtlCol="0">
            <a:spAutoFit/>
          </a:bodyPr>
          <a:lstStyle/>
          <a:p>
            <a:r>
              <a:rPr lang="en-CA" sz="4000" dirty="0" smtClean="0">
                <a:ln w="0"/>
                <a:effectLst>
                  <a:outerShdw blurRad="38100" dist="19050" dir="2700000" algn="tl" rotWithShape="0">
                    <a:schemeClr val="dk1">
                      <a:alpha val="40000"/>
                    </a:schemeClr>
                  </a:outerShdw>
                </a:effectLst>
              </a:rPr>
              <a:t>To </a:t>
            </a:r>
            <a:r>
              <a:rPr lang="en-US" sz="4000" dirty="0" smtClean="0">
                <a:ln w="0"/>
                <a:effectLst>
                  <a:outerShdw blurRad="38100" dist="19050" dir="2700000" algn="tl" rotWithShape="0">
                    <a:schemeClr val="dk1">
                      <a:alpha val="40000"/>
                    </a:schemeClr>
                  </a:outerShdw>
                </a:effectLst>
              </a:rPr>
              <a:t>accept the report of the Conduct review Committee for 2020”</a:t>
            </a:r>
            <a:endParaRPr lang="en-CA" sz="4000" dirty="0"/>
          </a:p>
        </p:txBody>
      </p:sp>
      <p:sp>
        <p:nvSpPr>
          <p:cNvPr id="8" name="Oval 7"/>
          <p:cNvSpPr>
            <a:spLocks/>
          </p:cNvSpPr>
          <p:nvPr/>
        </p:nvSpPr>
        <p:spPr>
          <a:xfrm>
            <a:off x="373662" y="691402"/>
            <a:ext cx="1080000" cy="1080000"/>
          </a:xfrm>
          <a:prstGeom prst="ellipse">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Rectangle 8" descr="Satellite"/>
          <p:cNvSpPr/>
          <p:nvPr/>
        </p:nvSpPr>
        <p:spPr>
          <a:xfrm>
            <a:off x="625662" y="953960"/>
            <a:ext cx="576000" cy="576000"/>
          </a:xfrm>
          <a:prstGeom prst="rect">
            <a:avLst/>
          </a:prstGeom>
          <a:blipFill>
            <a:blip r:embed="rId3">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dgm="http://schemas.openxmlformats.org/drawingml/2006/diagram" xmlns=""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Rectangle 2"/>
          <p:cNvSpPr/>
          <p:nvPr/>
        </p:nvSpPr>
        <p:spPr>
          <a:xfrm>
            <a:off x="1201662" y="2629767"/>
            <a:ext cx="404278" cy="707886"/>
          </a:xfrm>
          <a:prstGeom prst="rect">
            <a:avLst/>
          </a:prstGeom>
        </p:spPr>
        <p:txBody>
          <a:bodyPr wrap="none">
            <a:spAutoFit/>
          </a:bodyPr>
          <a:lstStyle/>
          <a:p>
            <a:r>
              <a:rPr lang="en-CA" sz="4000" dirty="0">
                <a:ln w="0"/>
                <a:effectLst>
                  <a:outerShdw blurRad="38100" dist="19050" dir="2700000" algn="tl" rotWithShape="0">
                    <a:schemeClr val="dk1">
                      <a:alpha val="40000"/>
                    </a:schemeClr>
                  </a:outerShdw>
                </a:effectLst>
              </a:rPr>
              <a:t>“</a:t>
            </a:r>
            <a:endParaRPr lang="en-CA" sz="4000" dirty="0"/>
          </a:p>
        </p:txBody>
      </p:sp>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Tree>
    <p:extLst>
      <p:ext uri="{BB962C8B-B14F-4D97-AF65-F5344CB8AC3E}">
        <p14:creationId xmlns:p14="http://schemas.microsoft.com/office/powerpoint/2010/main" val="31085207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business</a:t>
            </a:r>
            <a:endParaRPr lang="en-US" dirty="0"/>
          </a:p>
        </p:txBody>
      </p:sp>
      <p:sp>
        <p:nvSpPr>
          <p:cNvPr id="3" name="Text Placeholder 2"/>
          <p:cNvSpPr>
            <a:spLocks noGrp="1"/>
          </p:cNvSpPr>
          <p:nvPr>
            <p:ph type="body" idx="1"/>
          </p:nvPr>
        </p:nvSpPr>
        <p:spPr/>
        <p:txBody>
          <a:bodyPr/>
          <a:lstStyle/>
          <a:p>
            <a:r>
              <a:rPr lang="en-CA" dirty="0" smtClean="0"/>
              <a:t>List of final items</a:t>
            </a:r>
            <a:endParaRPr lang="en-US" dirty="0"/>
          </a:p>
        </p:txBody>
      </p:sp>
    </p:spTree>
    <p:extLst>
      <p:ext uri="{BB962C8B-B14F-4D97-AF65-F5344CB8AC3E}">
        <p14:creationId xmlns:p14="http://schemas.microsoft.com/office/powerpoint/2010/main" val="154825633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07" y="657256"/>
            <a:ext cx="6907855" cy="486475"/>
          </a:xfrm>
        </p:spPr>
        <p:txBody>
          <a:bodyPr>
            <a:noAutofit/>
          </a:bodyPr>
          <a:lstStyle/>
          <a:p>
            <a:r>
              <a:rPr lang="en-CA" sz="2800" dirty="0" smtClean="0"/>
              <a:t>Virtual annual meeting</a:t>
            </a:r>
            <a:endParaRPr lang="en-CA" sz="2800" dirty="0"/>
          </a:p>
        </p:txBody>
      </p:sp>
      <p:pic>
        <p:nvPicPr>
          <p:cNvPr id="1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823" y="1352384"/>
            <a:ext cx="4687286" cy="4588205"/>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047" y="1519360"/>
            <a:ext cx="3124636" cy="2734057"/>
          </a:xfrm>
          <a:prstGeom prst="rect">
            <a:avLst/>
          </a:prstGeom>
        </p:spPr>
      </p:pic>
    </p:spTree>
    <p:extLst>
      <p:ext uri="{BB962C8B-B14F-4D97-AF65-F5344CB8AC3E}">
        <p14:creationId xmlns:p14="http://schemas.microsoft.com/office/powerpoint/2010/main" val="139971210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064" y="728398"/>
            <a:ext cx="5573216" cy="5516263"/>
          </a:xfrm>
          <a:prstGeom prst="rect">
            <a:avLst/>
          </a:prstGeom>
        </p:spPr>
      </p:pic>
      <p:sp>
        <p:nvSpPr>
          <p:cNvPr id="2" name="Title 1"/>
          <p:cNvSpPr>
            <a:spLocks noGrp="1"/>
          </p:cNvSpPr>
          <p:nvPr>
            <p:ph type="title"/>
          </p:nvPr>
        </p:nvSpPr>
        <p:spPr>
          <a:xfrm>
            <a:off x="337007" y="657256"/>
            <a:ext cx="6907855" cy="486475"/>
          </a:xfrm>
        </p:spPr>
        <p:txBody>
          <a:bodyPr>
            <a:noAutofit/>
          </a:bodyPr>
          <a:lstStyle/>
          <a:p>
            <a:r>
              <a:rPr lang="en-CA" sz="2800" dirty="0" smtClean="0"/>
              <a:t>Virtual annual meeting</a:t>
            </a:r>
            <a:endParaRPr lang="en-CA" sz="2800" dirty="0"/>
          </a:p>
        </p:txBody>
      </p:sp>
    </p:spTree>
    <p:extLst>
      <p:ext uri="{BB962C8B-B14F-4D97-AF65-F5344CB8AC3E}">
        <p14:creationId xmlns:p14="http://schemas.microsoft.com/office/powerpoint/2010/main" val="352290556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056" y="2699655"/>
            <a:ext cx="5670583" cy="1105989"/>
          </a:xfrm>
        </p:spPr>
        <p:txBody>
          <a:bodyPr>
            <a:noAutofit/>
          </a:bodyPr>
          <a:lstStyle/>
          <a:p>
            <a:r>
              <a:rPr lang="en-CA" sz="6600" dirty="0" smtClean="0"/>
              <a:t>adjourn</a:t>
            </a:r>
            <a:endParaRPr lang="en-CA" sz="6600" dirty="0"/>
          </a:p>
        </p:txBody>
      </p:sp>
      <p:pic>
        <p:nvPicPr>
          <p:cNvPr id="3"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2642605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34" y="487149"/>
            <a:ext cx="1571803" cy="566738"/>
          </a:xfrm>
        </p:spPr>
        <p:txBody>
          <a:bodyPr>
            <a:noAutofit/>
          </a:bodyPr>
          <a:lstStyle/>
          <a:p>
            <a:r>
              <a:rPr lang="en-CA" dirty="0" smtClean="0"/>
              <a:t>update</a:t>
            </a:r>
            <a:endParaRPr lang="en-CA"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73921977"/>
              </p:ext>
            </p:extLst>
          </p:nvPr>
        </p:nvGraphicFramePr>
        <p:xfrm>
          <a:off x="2092290" y="1573776"/>
          <a:ext cx="8128000" cy="3235960"/>
        </p:xfrm>
        <a:graphic>
          <a:graphicData uri="http://schemas.openxmlformats.org/drawingml/2006/table">
            <a:tbl>
              <a:tblPr firstRow="1" bandRow="1">
                <a:tableStyleId>{3B4B98B0-60AC-42C2-AFA5-B58CD77FA1E5}</a:tableStyleId>
              </a:tblPr>
              <a:tblGrid>
                <a:gridCol w="4064000">
                  <a:extLst>
                    <a:ext uri="{9D8B030D-6E8A-4147-A177-3AD203B41FA5}">
                      <a16:colId xmlns:a16="http://schemas.microsoft.com/office/drawing/2014/main" val="3638824837"/>
                    </a:ext>
                  </a:extLst>
                </a:gridCol>
                <a:gridCol w="4064000">
                  <a:extLst>
                    <a:ext uri="{9D8B030D-6E8A-4147-A177-3AD203B41FA5}">
                      <a16:colId xmlns:a16="http://schemas.microsoft.com/office/drawing/2014/main" val="2914710417"/>
                    </a:ext>
                  </a:extLst>
                </a:gridCol>
              </a:tblGrid>
              <a:tr h="370840">
                <a:tc>
                  <a:txBody>
                    <a:bodyPr/>
                    <a:lstStyle/>
                    <a:p>
                      <a:r>
                        <a:rPr lang="en-CA" dirty="0" smtClean="0"/>
                        <a:t>Compliance Activities</a:t>
                      </a:r>
                      <a:endParaRPr lang="en-US" dirty="0"/>
                    </a:p>
                  </a:txBody>
                  <a:tcPr/>
                </a:tc>
                <a:tc>
                  <a:txBody>
                    <a:bodyPr/>
                    <a:lstStyle/>
                    <a:p>
                      <a:endParaRPr lang="en-US"/>
                    </a:p>
                  </a:txBody>
                  <a:tcPr/>
                </a:tc>
                <a:extLst>
                  <a:ext uri="{0D108BD9-81ED-4DB2-BD59-A6C34878D82A}">
                    <a16:rowId xmlns:a16="http://schemas.microsoft.com/office/drawing/2014/main" val="2746225687"/>
                  </a:ext>
                </a:extLst>
              </a:tr>
              <a:tr h="370840">
                <a:tc>
                  <a:txBody>
                    <a:bodyPr/>
                    <a:lstStyle/>
                    <a:p>
                      <a:r>
                        <a:rPr lang="en-US" dirty="0" smtClean="0"/>
                        <a:t>Posted</a:t>
                      </a:r>
                      <a:r>
                        <a:rPr lang="en-US" baseline="0" dirty="0" smtClean="0"/>
                        <a:t> notices of Annual General Meeting</a:t>
                      </a:r>
                      <a:endParaRPr lang="en-US" dirty="0"/>
                    </a:p>
                  </a:txBody>
                  <a:tcPr/>
                </a:tc>
                <a:tc>
                  <a:txBody>
                    <a:bodyPr/>
                    <a:lstStyle/>
                    <a:p>
                      <a:endParaRPr lang="en-US"/>
                    </a:p>
                  </a:txBody>
                  <a:tcPr/>
                </a:tc>
                <a:extLst>
                  <a:ext uri="{0D108BD9-81ED-4DB2-BD59-A6C34878D82A}">
                    <a16:rowId xmlns:a16="http://schemas.microsoft.com/office/drawing/2014/main" val="2705243648"/>
                  </a:ext>
                </a:extLst>
              </a:tr>
              <a:tr h="370840">
                <a:tc>
                  <a:txBody>
                    <a:bodyPr/>
                    <a:lstStyle/>
                    <a:p>
                      <a:r>
                        <a:rPr lang="en-US" dirty="0" smtClean="0"/>
                        <a:t>By-Law Changes</a:t>
                      </a:r>
                      <a:r>
                        <a:rPr lang="en-US" baseline="0" dirty="0" smtClean="0"/>
                        <a:t> </a:t>
                      </a:r>
                      <a:endParaRPr lang="en-US" dirty="0"/>
                    </a:p>
                  </a:txBody>
                  <a:tcPr/>
                </a:tc>
                <a:tc>
                  <a:txBody>
                    <a:bodyPr/>
                    <a:lstStyle/>
                    <a:p>
                      <a:endParaRPr lang="en-US"/>
                    </a:p>
                  </a:txBody>
                  <a:tcPr/>
                </a:tc>
                <a:extLst>
                  <a:ext uri="{0D108BD9-81ED-4DB2-BD59-A6C34878D82A}">
                    <a16:rowId xmlns:a16="http://schemas.microsoft.com/office/drawing/2014/main" val="1505597262"/>
                  </a:ext>
                </a:extLst>
              </a:tr>
              <a:tr h="370840">
                <a:tc>
                  <a:txBody>
                    <a:bodyPr/>
                    <a:lstStyle/>
                    <a:p>
                      <a:r>
                        <a:rPr lang="en-US" dirty="0" smtClean="0"/>
                        <a:t>Conduct Review</a:t>
                      </a:r>
                      <a:r>
                        <a:rPr lang="en-US" baseline="0" dirty="0" smtClean="0"/>
                        <a:t> Questionnaires</a:t>
                      </a:r>
                      <a:endParaRPr lang="en-US" dirty="0"/>
                    </a:p>
                  </a:txBody>
                  <a:tcPr/>
                </a:tc>
                <a:tc>
                  <a:txBody>
                    <a:bodyPr/>
                    <a:lstStyle/>
                    <a:p>
                      <a:endParaRPr lang="en-US"/>
                    </a:p>
                  </a:txBody>
                  <a:tcPr/>
                </a:tc>
                <a:extLst>
                  <a:ext uri="{0D108BD9-81ED-4DB2-BD59-A6C34878D82A}">
                    <a16:rowId xmlns:a16="http://schemas.microsoft.com/office/drawing/2014/main" val="3271355212"/>
                  </a:ext>
                </a:extLst>
              </a:tr>
              <a:tr h="370840">
                <a:tc>
                  <a:txBody>
                    <a:bodyPr/>
                    <a:lstStyle/>
                    <a:p>
                      <a:r>
                        <a:rPr lang="en-US" dirty="0" smtClean="0"/>
                        <a:t>Leadership Covenant</a:t>
                      </a:r>
                      <a:r>
                        <a:rPr lang="en-US" baseline="0" dirty="0" smtClean="0"/>
                        <a:t> </a:t>
                      </a:r>
                      <a:endParaRPr lang="en-US" dirty="0"/>
                    </a:p>
                  </a:txBody>
                  <a:tcPr/>
                </a:tc>
                <a:tc>
                  <a:txBody>
                    <a:bodyPr/>
                    <a:lstStyle/>
                    <a:p>
                      <a:endParaRPr lang="en-US"/>
                    </a:p>
                  </a:txBody>
                  <a:tcPr/>
                </a:tc>
                <a:extLst>
                  <a:ext uri="{0D108BD9-81ED-4DB2-BD59-A6C34878D82A}">
                    <a16:rowId xmlns:a16="http://schemas.microsoft.com/office/drawing/2014/main" val="3939680784"/>
                  </a:ext>
                </a:extLst>
              </a:tr>
              <a:tr h="370840">
                <a:tc>
                  <a:txBody>
                    <a:bodyPr/>
                    <a:lstStyle/>
                    <a:p>
                      <a:r>
                        <a:rPr lang="en-US" dirty="0" smtClean="0"/>
                        <a:t>Governance Policy Review</a:t>
                      </a:r>
                      <a:endParaRPr lang="en-US" dirty="0"/>
                    </a:p>
                  </a:txBody>
                  <a:tcPr/>
                </a:tc>
                <a:tc>
                  <a:txBody>
                    <a:bodyPr/>
                    <a:lstStyle/>
                    <a:p>
                      <a:endParaRPr lang="en-US"/>
                    </a:p>
                  </a:txBody>
                  <a:tcPr/>
                </a:tc>
                <a:extLst>
                  <a:ext uri="{0D108BD9-81ED-4DB2-BD59-A6C34878D82A}">
                    <a16:rowId xmlns:a16="http://schemas.microsoft.com/office/drawing/2014/main" val="4142709743"/>
                  </a:ext>
                </a:extLst>
              </a:tr>
              <a:tr h="370840">
                <a:tc>
                  <a:txBody>
                    <a:bodyPr/>
                    <a:lstStyle/>
                    <a:p>
                      <a:r>
                        <a:rPr lang="en-US" dirty="0" smtClean="0"/>
                        <a:t>Committee Meetings</a:t>
                      </a:r>
                      <a:endParaRPr lang="en-US" dirty="0"/>
                    </a:p>
                  </a:txBody>
                  <a:tcPr/>
                </a:tc>
                <a:tc>
                  <a:txBody>
                    <a:bodyPr/>
                    <a:lstStyle/>
                    <a:p>
                      <a:endParaRPr lang="en-US"/>
                    </a:p>
                  </a:txBody>
                  <a:tcPr/>
                </a:tc>
                <a:extLst>
                  <a:ext uri="{0D108BD9-81ED-4DB2-BD59-A6C34878D82A}">
                    <a16:rowId xmlns:a16="http://schemas.microsoft.com/office/drawing/2014/main" val="3373532103"/>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800910316"/>
                  </a:ext>
                </a:extLst>
              </a:tr>
            </a:tbl>
          </a:graphicData>
        </a:graphic>
      </p:graphicFrame>
    </p:spTree>
    <p:extLst>
      <p:ext uri="{BB962C8B-B14F-4D97-AF65-F5344CB8AC3E}">
        <p14:creationId xmlns:p14="http://schemas.microsoft.com/office/powerpoint/2010/main" val="37436507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Digital Numbers">
            <a:extLst>
              <a:ext uri="{FF2B5EF4-FFF2-40B4-BE49-F238E27FC236}">
                <a16:creationId xmlns:a16="http://schemas.microsoft.com/office/drawing/2014/main" id="{A21EA617-6D48-425F-97A8-7FEC82C8F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89" r="9642" b="1"/>
          <a:stretch/>
        </p:blipFill>
        <p:spPr>
          <a:xfrm>
            <a:off x="446534" y="723899"/>
            <a:ext cx="7498616" cy="5676901"/>
          </a:xfrm>
          <a:prstGeom prst="rect">
            <a:avLst/>
          </a:prstGeom>
        </p:spPr>
      </p:pic>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F87E73C-2B1A-4602-BFBE-CFE1E55D9B38}"/>
              </a:ext>
            </a:extLst>
          </p:cNvPr>
          <p:cNvSpPr>
            <a:spLocks noGrp="1"/>
          </p:cNvSpPr>
          <p:nvPr>
            <p:ph type="ctrTitle"/>
          </p:nvPr>
        </p:nvSpPr>
        <p:spPr>
          <a:xfrm>
            <a:off x="8296275" y="1419226"/>
            <a:ext cx="3081576" cy="1746762"/>
          </a:xfrm>
        </p:spPr>
        <p:txBody>
          <a:bodyPr>
            <a:normAutofit/>
          </a:bodyPr>
          <a:lstStyle/>
          <a:p>
            <a:r>
              <a:rPr lang="en-US" dirty="0">
                <a:solidFill>
                  <a:srgbClr val="FFFFFF"/>
                </a:solidFill>
              </a:rPr>
              <a:t>Thank You</a:t>
            </a:r>
          </a:p>
        </p:txBody>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5875668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VP claims report</a:t>
            </a:r>
            <a:endParaRPr lang="en-US" dirty="0"/>
          </a:p>
        </p:txBody>
      </p:sp>
      <p:sp>
        <p:nvSpPr>
          <p:cNvPr id="3" name="Text Placeholder 2"/>
          <p:cNvSpPr>
            <a:spLocks noGrp="1"/>
          </p:cNvSpPr>
          <p:nvPr>
            <p:ph type="body" idx="1"/>
          </p:nvPr>
        </p:nvSpPr>
        <p:spPr/>
        <p:txBody>
          <a:bodyPr/>
          <a:lstStyle/>
          <a:p>
            <a:r>
              <a:rPr lang="en-CA" dirty="0" smtClean="0"/>
              <a:t>Update To Dec 31 for stats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610" t="10594"/>
          <a:stretch/>
        </p:blipFill>
        <p:spPr>
          <a:xfrm>
            <a:off x="6185041" y="1253448"/>
            <a:ext cx="2061640" cy="3200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4402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34" y="487149"/>
            <a:ext cx="1571803" cy="566738"/>
          </a:xfrm>
        </p:spPr>
        <p:txBody>
          <a:bodyPr>
            <a:noAutofit/>
          </a:bodyPr>
          <a:lstStyle/>
          <a:p>
            <a:r>
              <a:rPr lang="en-CA" dirty="0" smtClean="0"/>
              <a:t>update</a:t>
            </a:r>
            <a:endParaRPr lang="en-CA" dirty="0"/>
          </a:p>
        </p:txBody>
      </p:sp>
      <p:sp>
        <p:nvSpPr>
          <p:cNvPr id="6" name="Text Placeholder 5"/>
          <p:cNvSpPr>
            <a:spLocks noGrp="1"/>
          </p:cNvSpPr>
          <p:nvPr>
            <p:ph type="body" sz="half" idx="2"/>
          </p:nvPr>
        </p:nvSpPr>
        <p:spPr>
          <a:xfrm>
            <a:off x="1147156" y="1677342"/>
            <a:ext cx="9019309" cy="2520585"/>
          </a:xfrm>
        </p:spPr>
        <p:txBody>
          <a:bodyPr>
            <a:noAutofit/>
          </a:bodyPr>
          <a:lstStyle/>
          <a:p>
            <a:pPr marL="342900" indent="-342900">
              <a:buFont typeface="Wingdings" panose="05000000000000000000" pitchFamily="2" charset="2"/>
              <a:buChar char="§"/>
            </a:pPr>
            <a:endParaRPr lang="en-CA" sz="2000" dirty="0" smtClean="0"/>
          </a:p>
          <a:p>
            <a:pPr marL="342900" indent="-342900">
              <a:buFont typeface="Wingdings" panose="05000000000000000000" pitchFamily="2" charset="2"/>
              <a:buChar char="§"/>
            </a:pPr>
            <a:r>
              <a:rPr lang="en-CA" sz="2000" dirty="0" smtClean="0"/>
              <a:t>Dept. Staff down two – Andrea &amp; Aimee </a:t>
            </a:r>
          </a:p>
          <a:p>
            <a:pPr marL="342900" indent="-342900">
              <a:buFont typeface="Wingdings" panose="05000000000000000000" pitchFamily="2" charset="2"/>
              <a:buChar char="§"/>
            </a:pPr>
            <a:r>
              <a:rPr lang="en-CA" sz="2000" dirty="0" smtClean="0"/>
              <a:t>Interview &amp; selection stage for Claims Admin.  Just posted for Claims Adjuster</a:t>
            </a:r>
          </a:p>
          <a:p>
            <a:pPr marL="342900" indent="-342900">
              <a:buFont typeface="Wingdings" panose="05000000000000000000" pitchFamily="2" charset="2"/>
              <a:buChar char="§"/>
            </a:pPr>
            <a:r>
              <a:rPr lang="en-CA" sz="2000" dirty="0" err="1" smtClean="0"/>
              <a:t>CoVid</a:t>
            </a:r>
            <a:r>
              <a:rPr lang="en-CA" sz="2000" dirty="0" smtClean="0"/>
              <a:t> personal protection protocols</a:t>
            </a:r>
          </a:p>
          <a:p>
            <a:pPr marL="342900" indent="-342900">
              <a:buFont typeface="Wingdings" panose="05000000000000000000" pitchFamily="2" charset="2"/>
              <a:buChar char="§"/>
            </a:pPr>
            <a:r>
              <a:rPr lang="en-CA" sz="2000" dirty="0" smtClean="0"/>
              <a:t>HR Management Project underway</a:t>
            </a:r>
          </a:p>
          <a:p>
            <a:pPr marL="342900" indent="-342900">
              <a:buFont typeface="Wingdings" panose="05000000000000000000" pitchFamily="2" charset="2"/>
              <a:buChar char="§"/>
            </a:pPr>
            <a:endParaRPr lang="en-CA" sz="2000" dirty="0" smtClean="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1456491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534" y="487149"/>
            <a:ext cx="3751393" cy="566738"/>
          </a:xfrm>
        </p:spPr>
        <p:txBody>
          <a:bodyPr>
            <a:noAutofit/>
          </a:bodyPr>
          <a:lstStyle/>
          <a:p>
            <a:r>
              <a:rPr lang="en-CA" dirty="0" smtClean="0"/>
              <a:t>Update  </a:t>
            </a:r>
            <a:endParaRPr lang="en-CA" dirty="0"/>
          </a:p>
        </p:txBody>
      </p:sp>
      <p:sp>
        <p:nvSpPr>
          <p:cNvPr id="6" name="Text Placeholder 5"/>
          <p:cNvSpPr>
            <a:spLocks noGrp="1"/>
          </p:cNvSpPr>
          <p:nvPr>
            <p:ph type="body" sz="half" idx="2"/>
          </p:nvPr>
        </p:nvSpPr>
        <p:spPr>
          <a:xfrm>
            <a:off x="1970116" y="1968288"/>
            <a:ext cx="7875633" cy="2520585"/>
          </a:xfrm>
        </p:spPr>
        <p:txBody>
          <a:bodyPr>
            <a:noAutofit/>
          </a:bodyPr>
          <a:lstStyle/>
          <a:p>
            <a:endParaRPr lang="en-CA" sz="2400" dirty="0"/>
          </a:p>
          <a:p>
            <a:pPr marL="342900" indent="-342900">
              <a:buFont typeface="Wingdings" panose="05000000000000000000" pitchFamily="2" charset="2"/>
              <a:buChar char="§"/>
            </a:pPr>
            <a:endParaRPr lang="en-CA" sz="2400" dirty="0" smtClean="0"/>
          </a:p>
          <a:p>
            <a:pPr marL="342900" indent="-342900">
              <a:buFont typeface="Wingdings" panose="05000000000000000000" pitchFamily="2" charset="2"/>
              <a:buChar char="§"/>
            </a:pPr>
            <a:r>
              <a:rPr lang="en-CA" sz="2400" dirty="0" smtClean="0"/>
              <a:t>751 claims – down 12% over 2019</a:t>
            </a:r>
          </a:p>
          <a:p>
            <a:pPr marL="342900" indent="-342900">
              <a:buFont typeface="Wingdings" panose="05000000000000000000" pitchFamily="2" charset="2"/>
              <a:buChar char="§"/>
            </a:pPr>
            <a:r>
              <a:rPr lang="en-CA" sz="2400" dirty="0" smtClean="0"/>
              <a:t>14 claims &gt; $200,000 for $8.8M – including $2.8M DW fire</a:t>
            </a:r>
          </a:p>
          <a:p>
            <a:pPr marL="342900" indent="-342900">
              <a:buFont typeface="Wingdings" panose="05000000000000000000" pitchFamily="2" charset="2"/>
              <a:buChar char="§"/>
            </a:pPr>
            <a:r>
              <a:rPr lang="en-CA" sz="2400" dirty="0" smtClean="0"/>
              <a:t>November CAT for $2.2M </a:t>
            </a:r>
          </a:p>
          <a:p>
            <a:pPr marL="342900" indent="-342900">
              <a:buFont typeface="Wingdings" panose="05000000000000000000" pitchFamily="2" charset="2"/>
              <a:buChar char="§"/>
            </a:pPr>
            <a:r>
              <a:rPr lang="en-CA" sz="2400" dirty="0" smtClean="0"/>
              <a:t>$1.9M positive development on prior year claims</a:t>
            </a:r>
          </a:p>
          <a:p>
            <a:pPr marL="342900" indent="-342900">
              <a:buFont typeface="Wingdings" panose="05000000000000000000" pitchFamily="2" charset="2"/>
              <a:buChar char="§"/>
            </a:pPr>
            <a:r>
              <a:rPr lang="en-CA" sz="2400" dirty="0" smtClean="0"/>
              <a:t>$17.5M Gross Claims Incurred – up $755,000 from 2019</a:t>
            </a:r>
            <a:endParaRPr lang="en-CA" sz="2400" dirty="0"/>
          </a:p>
          <a:p>
            <a:endParaRPr lang="en-CA" sz="2400" dirty="0" smtClean="0"/>
          </a:p>
          <a:p>
            <a:pPr marL="342900" indent="-342900">
              <a:buFont typeface="Wingdings" panose="05000000000000000000" pitchFamily="2" charset="2"/>
              <a:buChar char="§"/>
            </a:pPr>
            <a:endParaRPr lang="en-CA" sz="2400" dirty="0" smtClean="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3047663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123658"/>
          </a:xfrm>
          <a:prstGeom prst="rect">
            <a:avLst/>
          </a:prstGeom>
          <a:noFill/>
        </p:spPr>
        <p:txBody>
          <a:bodyPr wrap="square" rtlCol="0">
            <a:spAutoFit/>
          </a:bodyPr>
          <a:lstStyle/>
          <a:p>
            <a:pPr algn="ctr"/>
            <a:r>
              <a:rPr lang="en-CA" sz="4400" dirty="0" smtClean="0">
                <a:solidFill>
                  <a:schemeClr val="bg1"/>
                </a:solidFill>
              </a:rPr>
              <a:t>Claim’s Activity for the Period</a:t>
            </a:r>
            <a:endParaRPr lang="en-US" sz="4400" dirty="0">
              <a:solidFill>
                <a:schemeClr val="bg1"/>
              </a:solidFill>
            </a:endParaRPr>
          </a:p>
        </p:txBody>
      </p:sp>
      <p:sp>
        <p:nvSpPr>
          <p:cNvPr id="22" name="Rectangle 21"/>
          <p:cNvSpPr/>
          <p:nvPr/>
        </p:nvSpPr>
        <p:spPr>
          <a:xfrm>
            <a:off x="470712" y="554622"/>
            <a:ext cx="15543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 31, 2020</a:t>
            </a:r>
            <a:endParaRPr lang="en-US" sz="1600" dirty="0">
              <a:ln w="0"/>
              <a:effectLst>
                <a:outerShdw blurRad="38100" dist="19050" dir="2700000" algn="tl" rotWithShape="0">
                  <a:schemeClr val="dk1">
                    <a:alpha val="40000"/>
                  </a:schemeClr>
                </a:outerShdw>
              </a:effectLst>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4103425954"/>
              </p:ext>
            </p:extLst>
          </p:nvPr>
        </p:nvGraphicFramePr>
        <p:xfrm>
          <a:off x="660400" y="2011363"/>
          <a:ext cx="6721475" cy="2384425"/>
        </p:xfrm>
        <a:graphic>
          <a:graphicData uri="http://schemas.openxmlformats.org/presentationml/2006/ole">
            <mc:AlternateContent xmlns:mc="http://schemas.openxmlformats.org/markup-compatibility/2006">
              <mc:Choice xmlns:v="urn:schemas-microsoft-com:vml" Requires="v">
                <p:oleObj spid="_x0000_s31977" name="Macro-Enabled Worksheet" r:id="rId5" imgW="6720840" imgH="2385121" progId="Excel.SheetMacroEnabled.12">
                  <p:link updateAutomatic="1"/>
                </p:oleObj>
              </mc:Choice>
              <mc:Fallback>
                <p:oleObj name="Macro-Enabled Worksheet" r:id="rId5" imgW="6720840" imgH="2385121" progId="Excel.SheetMacroEnabled.12">
                  <p:link updateAutomatic="1"/>
                  <p:pic>
                    <p:nvPicPr>
                      <p:cNvPr id="0" name=""/>
                      <p:cNvPicPr/>
                      <p:nvPr/>
                    </p:nvPicPr>
                    <p:blipFill>
                      <a:blip r:embed="rId6"/>
                      <a:stretch>
                        <a:fillRect/>
                      </a:stretch>
                    </p:blipFill>
                    <p:spPr>
                      <a:xfrm>
                        <a:off x="660400" y="2011363"/>
                        <a:ext cx="6721475" cy="2384425"/>
                      </a:xfrm>
                      <a:prstGeom prst="rect">
                        <a:avLst/>
                      </a:prstGeom>
                    </p:spPr>
                  </p:pic>
                </p:oleObj>
              </mc:Fallback>
            </mc:AlternateContent>
          </a:graphicData>
        </a:graphic>
      </p:graphicFrame>
    </p:spTree>
    <p:extLst>
      <p:ext uri="{BB962C8B-B14F-4D97-AF65-F5344CB8AC3E}">
        <p14:creationId xmlns:p14="http://schemas.microsoft.com/office/powerpoint/2010/main" val="648291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1446550"/>
          </a:xfrm>
          <a:prstGeom prst="rect">
            <a:avLst/>
          </a:prstGeom>
          <a:noFill/>
        </p:spPr>
        <p:txBody>
          <a:bodyPr wrap="square" rtlCol="0">
            <a:spAutoFit/>
          </a:bodyPr>
          <a:lstStyle/>
          <a:p>
            <a:pPr algn="ctr"/>
            <a:r>
              <a:rPr lang="en-CA" sz="4400" dirty="0" smtClean="0">
                <a:solidFill>
                  <a:schemeClr val="bg1"/>
                </a:solidFill>
              </a:rPr>
              <a:t>Claim Summary</a:t>
            </a:r>
            <a:endParaRPr lang="en-US" sz="4400" dirty="0">
              <a:solidFill>
                <a:schemeClr val="bg1"/>
              </a:solidFill>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773329581"/>
              </p:ext>
            </p:extLst>
          </p:nvPr>
        </p:nvGraphicFramePr>
        <p:xfrm>
          <a:off x="652463" y="1874838"/>
          <a:ext cx="6735762" cy="2689225"/>
        </p:xfrm>
        <a:graphic>
          <a:graphicData uri="http://schemas.openxmlformats.org/presentationml/2006/ole">
            <mc:AlternateContent xmlns:mc="http://schemas.openxmlformats.org/markup-compatibility/2006">
              <mc:Choice xmlns:v="urn:schemas-microsoft-com:vml" Requires="v">
                <p:oleObj spid="_x0000_s29925" name="Macro-Enabled Worksheet" r:id="rId5" imgW="6736019" imgH="2689799" progId="Excel.SheetMacroEnabled.12">
                  <p:link updateAutomatic="1"/>
                </p:oleObj>
              </mc:Choice>
              <mc:Fallback>
                <p:oleObj name="Macro-Enabled Worksheet" r:id="rId5" imgW="6736019" imgH="2689799" progId="Excel.SheetMacroEnabled.12">
                  <p:link updateAutomatic="1"/>
                  <p:pic>
                    <p:nvPicPr>
                      <p:cNvPr id="0" name=""/>
                      <p:cNvPicPr/>
                      <p:nvPr/>
                    </p:nvPicPr>
                    <p:blipFill>
                      <a:blip r:embed="rId6"/>
                      <a:stretch>
                        <a:fillRect/>
                      </a:stretch>
                    </p:blipFill>
                    <p:spPr>
                      <a:xfrm>
                        <a:off x="652463" y="1874838"/>
                        <a:ext cx="6735762" cy="2689225"/>
                      </a:xfrm>
                      <a:prstGeom prst="rect">
                        <a:avLst/>
                      </a:prstGeom>
                    </p:spPr>
                  </p:pic>
                </p:oleObj>
              </mc:Fallback>
            </mc:AlternateContent>
          </a:graphicData>
        </a:graphic>
      </p:graphicFrame>
      <p:sp>
        <p:nvSpPr>
          <p:cNvPr id="13" name="Rectangle 12"/>
          <p:cNvSpPr/>
          <p:nvPr/>
        </p:nvSpPr>
        <p:spPr>
          <a:xfrm>
            <a:off x="470711" y="588380"/>
            <a:ext cx="15543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 31,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16936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22965" y="1216429"/>
            <a:ext cx="5123775" cy="646331"/>
          </a:xfrm>
          <a:prstGeom prst="rect">
            <a:avLst/>
          </a:prstGeom>
          <a:noFill/>
        </p:spPr>
        <p:txBody>
          <a:bodyPr wrap="none" rtlCol="0">
            <a:spAutoFit/>
          </a:bodyPr>
          <a:lstStyle/>
          <a:p>
            <a:r>
              <a:rPr lang="en-US" sz="3600" dirty="0"/>
              <a:t>OUTSTANDING CLAIMS</a:t>
            </a:r>
          </a:p>
        </p:txBody>
      </p:sp>
      <p:pic>
        <p:nvPicPr>
          <p:cNvPr id="8"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2417456052"/>
              </p:ext>
            </p:extLst>
          </p:nvPr>
        </p:nvGraphicFramePr>
        <p:xfrm>
          <a:off x="1374775" y="2384425"/>
          <a:ext cx="9813925" cy="2441575"/>
        </p:xfrm>
        <a:graphic>
          <a:graphicData uri="http://schemas.openxmlformats.org/presentationml/2006/ole">
            <mc:AlternateContent xmlns:mc="http://schemas.openxmlformats.org/markup-compatibility/2006">
              <mc:Choice xmlns:v="urn:schemas-microsoft-com:vml" Requires="v">
                <p:oleObj spid="_x0000_s30947" name="Macro-Enabled Worksheet" r:id="rId5" imgW="10218420" imgH="2217420" progId="Excel.SheetMacroEnabled.12">
                  <p:link updateAutomatic="1"/>
                </p:oleObj>
              </mc:Choice>
              <mc:Fallback>
                <p:oleObj name="Macro-Enabled Worksheet" r:id="rId5" imgW="10218420" imgH="2217420" progId="Excel.SheetMacroEnabled.12">
                  <p:link updateAutomatic="1"/>
                  <p:pic>
                    <p:nvPicPr>
                      <p:cNvPr id="0" name=""/>
                      <p:cNvPicPr/>
                      <p:nvPr/>
                    </p:nvPicPr>
                    <p:blipFill>
                      <a:blip r:embed="rId6"/>
                      <a:stretch>
                        <a:fillRect/>
                      </a:stretch>
                    </p:blipFill>
                    <p:spPr>
                      <a:xfrm>
                        <a:off x="1374775" y="2384425"/>
                        <a:ext cx="9813925" cy="2441575"/>
                      </a:xfrm>
                      <a:prstGeom prst="rect">
                        <a:avLst/>
                      </a:prstGeom>
                    </p:spPr>
                  </p:pic>
                </p:oleObj>
              </mc:Fallback>
            </mc:AlternateContent>
          </a:graphicData>
        </a:graphic>
      </p:graphicFrame>
      <p:sp>
        <p:nvSpPr>
          <p:cNvPr id="6" name="Rectangle 5"/>
          <p:cNvSpPr/>
          <p:nvPr/>
        </p:nvSpPr>
        <p:spPr>
          <a:xfrm>
            <a:off x="470712" y="554622"/>
            <a:ext cx="15543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 31,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34197823"/>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1446550"/>
          </a:xfrm>
          <a:prstGeom prst="rect">
            <a:avLst/>
          </a:prstGeom>
          <a:noFill/>
        </p:spPr>
        <p:txBody>
          <a:bodyPr wrap="square" rtlCol="0">
            <a:spAutoFit/>
          </a:bodyPr>
          <a:lstStyle/>
          <a:p>
            <a:pPr algn="ctr"/>
            <a:r>
              <a:rPr lang="en-CA" sz="4400" dirty="0" smtClean="0">
                <a:solidFill>
                  <a:schemeClr val="bg1"/>
                </a:solidFill>
              </a:rPr>
              <a:t>Claim by Loss Type</a:t>
            </a:r>
            <a:endParaRPr lang="en-US" sz="4400" dirty="0">
              <a:solidFill>
                <a:schemeClr val="bg1"/>
              </a:solidFill>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552795378"/>
              </p:ext>
            </p:extLst>
          </p:nvPr>
        </p:nvGraphicFramePr>
        <p:xfrm>
          <a:off x="3051175" y="3290888"/>
          <a:ext cx="4618038" cy="3025775"/>
        </p:xfrm>
        <a:graphic>
          <a:graphicData uri="http://schemas.openxmlformats.org/presentationml/2006/ole">
            <mc:AlternateContent xmlns:mc="http://schemas.openxmlformats.org/markup-compatibility/2006">
              <mc:Choice xmlns:v="urn:schemas-microsoft-com:vml" Requires="v">
                <p:oleObj spid="_x0000_s33222" name="Macro-Enabled Worksheet" r:id="rId5" imgW="4617720" imgH="3025201" progId="Excel.SheetMacroEnabled.12">
                  <p:link updateAutomatic="1"/>
                </p:oleObj>
              </mc:Choice>
              <mc:Fallback>
                <p:oleObj name="Macro-Enabled Worksheet" r:id="rId5" imgW="4617720" imgH="3025201" progId="Excel.SheetMacroEnabled.12">
                  <p:link updateAutomatic="1"/>
                  <p:pic>
                    <p:nvPicPr>
                      <p:cNvPr id="0" name=""/>
                      <p:cNvPicPr/>
                      <p:nvPr/>
                    </p:nvPicPr>
                    <p:blipFill>
                      <a:blip r:embed="rId6"/>
                      <a:stretch>
                        <a:fillRect/>
                      </a:stretch>
                    </p:blipFill>
                    <p:spPr>
                      <a:xfrm>
                        <a:off x="3051175" y="3290888"/>
                        <a:ext cx="4618038" cy="30257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65105038"/>
              </p:ext>
            </p:extLst>
          </p:nvPr>
        </p:nvGraphicFramePr>
        <p:xfrm>
          <a:off x="3040063" y="739775"/>
          <a:ext cx="4618037" cy="2270125"/>
        </p:xfrm>
        <a:graphic>
          <a:graphicData uri="http://schemas.openxmlformats.org/presentationml/2006/ole">
            <mc:AlternateContent xmlns:mc="http://schemas.openxmlformats.org/markup-compatibility/2006">
              <mc:Choice xmlns:v="urn:schemas-microsoft-com:vml" Requires="v">
                <p:oleObj spid="_x0000_s33223" name="Macro-Enabled Worksheet" r:id="rId7" imgW="4617720" imgH="2270821" progId="Excel.SheetMacroEnabled.12">
                  <p:link updateAutomatic="1"/>
                </p:oleObj>
              </mc:Choice>
              <mc:Fallback>
                <p:oleObj name="Macro-Enabled Worksheet" r:id="rId7" imgW="4617720" imgH="2270821" progId="Excel.SheetMacroEnabled.12">
                  <p:link updateAutomatic="1"/>
                  <p:pic>
                    <p:nvPicPr>
                      <p:cNvPr id="0" name=""/>
                      <p:cNvPicPr/>
                      <p:nvPr/>
                    </p:nvPicPr>
                    <p:blipFill>
                      <a:blip r:embed="rId8"/>
                      <a:stretch>
                        <a:fillRect/>
                      </a:stretch>
                    </p:blipFill>
                    <p:spPr>
                      <a:xfrm>
                        <a:off x="3040063" y="739775"/>
                        <a:ext cx="4618037" cy="2270125"/>
                      </a:xfrm>
                      <a:prstGeom prst="rect">
                        <a:avLst/>
                      </a:prstGeom>
                    </p:spPr>
                  </p:pic>
                </p:oleObj>
              </mc:Fallback>
            </mc:AlternateContent>
          </a:graphicData>
        </a:graphic>
      </p:graphicFrame>
      <p:sp>
        <p:nvSpPr>
          <p:cNvPr id="13" name="Rectangle 12"/>
          <p:cNvSpPr/>
          <p:nvPr/>
        </p:nvSpPr>
        <p:spPr>
          <a:xfrm>
            <a:off x="470712" y="554622"/>
            <a:ext cx="15543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 31,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624582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0558-A365-4CCE-92FA-5A48CD98F9C9}"/>
              </a:ext>
            </a:extLst>
          </p:cNvPr>
          <p:cNvSpPr>
            <a:spLocks noGrp="1"/>
          </p:cNvSpPr>
          <p:nvPr>
            <p:ph type="title"/>
          </p:nvPr>
        </p:nvSpPr>
        <p:spPr>
          <a:xfrm>
            <a:off x="581192" y="702156"/>
            <a:ext cx="11029616" cy="1013800"/>
          </a:xfrm>
        </p:spPr>
        <p:txBody>
          <a:bodyPr>
            <a:normAutofit/>
          </a:bodyPr>
          <a:lstStyle/>
          <a:p>
            <a:r>
              <a:rPr lang="en-US" dirty="0" smtClean="0">
                <a:solidFill>
                  <a:srgbClr val="FFFEFF"/>
                </a:solidFill>
              </a:rPr>
              <a:t>Welcome &amp; opening remarks</a:t>
            </a:r>
            <a:endParaRPr lang="en-US" dirty="0">
              <a:solidFill>
                <a:srgbClr val="FFFEFF"/>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064" t="18726" r="5478"/>
          <a:stretch/>
        </p:blipFill>
        <p:spPr>
          <a:xfrm>
            <a:off x="3113303" y="2181225"/>
            <a:ext cx="2637640" cy="37627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891" y="3734332"/>
            <a:ext cx="2597845" cy="1287725"/>
          </a:xfrm>
          <a:prstGeom prst="rect">
            <a:avLst/>
          </a:prstGeom>
        </p:spPr>
      </p:pic>
    </p:spTree>
    <p:extLst>
      <p:ext uri="{BB962C8B-B14F-4D97-AF65-F5344CB8AC3E}">
        <p14:creationId xmlns:p14="http://schemas.microsoft.com/office/powerpoint/2010/main" val="1703342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1446550"/>
          </a:xfrm>
          <a:prstGeom prst="rect">
            <a:avLst/>
          </a:prstGeom>
          <a:noFill/>
        </p:spPr>
        <p:txBody>
          <a:bodyPr wrap="square" rtlCol="0">
            <a:spAutoFit/>
          </a:bodyPr>
          <a:lstStyle/>
          <a:p>
            <a:pPr algn="ctr"/>
            <a:r>
              <a:rPr lang="en-CA" sz="4400" dirty="0" smtClean="0">
                <a:solidFill>
                  <a:schemeClr val="bg1"/>
                </a:solidFill>
              </a:rPr>
              <a:t>November CAT Loss</a:t>
            </a:r>
            <a:endParaRPr lang="en-US" sz="4400" dirty="0">
              <a:solidFill>
                <a:schemeClr val="bg1"/>
              </a:solidFill>
            </a:endParaRPr>
          </a:p>
        </p:txBody>
      </p:sp>
      <p:pic>
        <p:nvPicPr>
          <p:cNvPr id="23"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
        <p:nvSpPr>
          <p:cNvPr id="13" name="Rectangle 12"/>
          <p:cNvSpPr/>
          <p:nvPr/>
        </p:nvSpPr>
        <p:spPr>
          <a:xfrm>
            <a:off x="338450" y="629580"/>
            <a:ext cx="1597810"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Reported Claims</a:t>
            </a:r>
            <a:endParaRPr lang="en-US" sz="1600" dirty="0">
              <a:ln w="0"/>
              <a:effectLst>
                <a:outerShdw blurRad="38100" dist="19050" dir="2700000" algn="tl" rotWithShape="0">
                  <a:schemeClr val="dk1">
                    <a:alpha val="40000"/>
                  </a:schemeClr>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3873037"/>
              </p:ext>
            </p:extLst>
          </p:nvPr>
        </p:nvGraphicFramePr>
        <p:xfrm>
          <a:off x="446534" y="1071184"/>
          <a:ext cx="2449566" cy="4297680"/>
        </p:xfrm>
        <a:graphic>
          <a:graphicData uri="http://schemas.openxmlformats.org/drawingml/2006/table">
            <a:tbl>
              <a:tblPr firstRow="1" bandRow="1">
                <a:tableStyleId>{17292A2E-F333-43FB-9621-5CBBE7FDCDCB}</a:tableStyleId>
              </a:tblPr>
              <a:tblGrid>
                <a:gridCol w="816522">
                  <a:extLst>
                    <a:ext uri="{9D8B030D-6E8A-4147-A177-3AD203B41FA5}">
                      <a16:colId xmlns:a16="http://schemas.microsoft.com/office/drawing/2014/main" val="996990976"/>
                    </a:ext>
                  </a:extLst>
                </a:gridCol>
                <a:gridCol w="816522">
                  <a:extLst>
                    <a:ext uri="{9D8B030D-6E8A-4147-A177-3AD203B41FA5}">
                      <a16:colId xmlns:a16="http://schemas.microsoft.com/office/drawing/2014/main" val="3766378531"/>
                    </a:ext>
                  </a:extLst>
                </a:gridCol>
                <a:gridCol w="816522">
                  <a:extLst>
                    <a:ext uri="{9D8B030D-6E8A-4147-A177-3AD203B41FA5}">
                      <a16:colId xmlns:a16="http://schemas.microsoft.com/office/drawing/2014/main" val="1156281438"/>
                    </a:ext>
                  </a:extLst>
                </a:gridCol>
              </a:tblGrid>
              <a:tr h="179286">
                <a:tc>
                  <a:txBody>
                    <a:bodyPr/>
                    <a:lstStyle/>
                    <a:p>
                      <a:pPr algn="ctr"/>
                      <a:r>
                        <a:rPr lang="en-CA" sz="1400" dirty="0" smtClean="0"/>
                        <a:t>Time</a:t>
                      </a:r>
                      <a:endParaRPr lang="en-US" sz="1400" dirty="0"/>
                    </a:p>
                  </a:txBody>
                  <a:tcPr/>
                </a:tc>
                <a:tc>
                  <a:txBody>
                    <a:bodyPr/>
                    <a:lstStyle/>
                    <a:p>
                      <a:pPr algn="ctr"/>
                      <a:r>
                        <a:rPr lang="en-CA" sz="1400" dirty="0" smtClean="0"/>
                        <a:t>#</a:t>
                      </a:r>
                      <a:endParaRPr lang="en-US" sz="1400" dirty="0"/>
                    </a:p>
                  </a:txBody>
                  <a:tcPr/>
                </a:tc>
                <a:tc>
                  <a:txBody>
                    <a:bodyPr/>
                    <a:lstStyle/>
                    <a:p>
                      <a:pPr algn="ctr"/>
                      <a:r>
                        <a:rPr lang="en-CA" sz="1400" dirty="0" smtClean="0"/>
                        <a:t>Total</a:t>
                      </a:r>
                      <a:endParaRPr lang="en-US" sz="1400" dirty="0"/>
                    </a:p>
                  </a:txBody>
                  <a:tcPr/>
                </a:tc>
                <a:extLst>
                  <a:ext uri="{0D108BD9-81ED-4DB2-BD59-A6C34878D82A}">
                    <a16:rowId xmlns:a16="http://schemas.microsoft.com/office/drawing/2014/main" val="1704113816"/>
                  </a:ext>
                </a:extLst>
              </a:tr>
              <a:tr h="179286">
                <a:tc>
                  <a:txBody>
                    <a:bodyPr/>
                    <a:lstStyle/>
                    <a:p>
                      <a:pPr algn="ctr"/>
                      <a:r>
                        <a:rPr lang="en-CA" sz="1400" dirty="0" smtClean="0"/>
                        <a:t>Day 1</a:t>
                      </a:r>
                      <a:endParaRPr lang="en-US" sz="1400" dirty="0"/>
                    </a:p>
                  </a:txBody>
                  <a:tcPr/>
                </a:tc>
                <a:tc>
                  <a:txBody>
                    <a:bodyPr/>
                    <a:lstStyle/>
                    <a:p>
                      <a:pPr algn="ctr"/>
                      <a:r>
                        <a:rPr lang="en-CA" sz="1400" dirty="0" smtClean="0"/>
                        <a:t>54</a:t>
                      </a:r>
                      <a:endParaRPr lang="en-US" sz="1400" dirty="0"/>
                    </a:p>
                  </a:txBody>
                  <a:tcPr/>
                </a:tc>
                <a:tc>
                  <a:txBody>
                    <a:bodyPr/>
                    <a:lstStyle/>
                    <a:p>
                      <a:pPr algn="ctr"/>
                      <a:r>
                        <a:rPr lang="en-CA" sz="1400" dirty="0" smtClean="0"/>
                        <a:t>54</a:t>
                      </a:r>
                      <a:endParaRPr lang="en-US" sz="1400" dirty="0"/>
                    </a:p>
                  </a:txBody>
                  <a:tcPr/>
                </a:tc>
                <a:extLst>
                  <a:ext uri="{0D108BD9-81ED-4DB2-BD59-A6C34878D82A}">
                    <a16:rowId xmlns:a16="http://schemas.microsoft.com/office/drawing/2014/main" val="2561456978"/>
                  </a:ext>
                </a:extLst>
              </a:tr>
              <a:tr h="179286">
                <a:tc>
                  <a:txBody>
                    <a:bodyPr/>
                    <a:lstStyle/>
                    <a:p>
                      <a:pPr algn="ctr"/>
                      <a:r>
                        <a:rPr lang="en-CA" sz="1400" dirty="0" smtClean="0"/>
                        <a:t>Day 2</a:t>
                      </a:r>
                      <a:endParaRPr lang="en-US" sz="1400" dirty="0"/>
                    </a:p>
                  </a:txBody>
                  <a:tcPr/>
                </a:tc>
                <a:tc>
                  <a:txBody>
                    <a:bodyPr/>
                    <a:lstStyle/>
                    <a:p>
                      <a:pPr algn="ctr"/>
                      <a:r>
                        <a:rPr lang="en-CA" sz="1400" dirty="0" smtClean="0"/>
                        <a:t>5</a:t>
                      </a:r>
                      <a:endParaRPr lang="en-US" sz="1400" dirty="0"/>
                    </a:p>
                  </a:txBody>
                  <a:tcPr/>
                </a:tc>
                <a:tc>
                  <a:txBody>
                    <a:bodyPr/>
                    <a:lstStyle/>
                    <a:p>
                      <a:pPr algn="ctr"/>
                      <a:r>
                        <a:rPr lang="en-CA" sz="1400" dirty="0" smtClean="0"/>
                        <a:t>59</a:t>
                      </a:r>
                      <a:endParaRPr lang="en-US" sz="1400" dirty="0"/>
                    </a:p>
                  </a:txBody>
                  <a:tcPr/>
                </a:tc>
                <a:extLst>
                  <a:ext uri="{0D108BD9-81ED-4DB2-BD59-A6C34878D82A}">
                    <a16:rowId xmlns:a16="http://schemas.microsoft.com/office/drawing/2014/main" val="3069411881"/>
                  </a:ext>
                </a:extLst>
              </a:tr>
              <a:tr h="179286">
                <a:tc>
                  <a:txBody>
                    <a:bodyPr/>
                    <a:lstStyle/>
                    <a:p>
                      <a:pPr algn="ctr"/>
                      <a:r>
                        <a:rPr lang="en-CA" sz="1400" dirty="0" smtClean="0"/>
                        <a:t>Day 3</a:t>
                      </a:r>
                      <a:endParaRPr lang="en-US" sz="1400" dirty="0"/>
                    </a:p>
                  </a:txBody>
                  <a:tcPr/>
                </a:tc>
                <a:tc>
                  <a:txBody>
                    <a:bodyPr/>
                    <a:lstStyle/>
                    <a:p>
                      <a:pPr algn="ctr"/>
                      <a:r>
                        <a:rPr lang="en-CA" sz="1400" dirty="0" smtClean="0"/>
                        <a:t>2</a:t>
                      </a:r>
                      <a:endParaRPr lang="en-US" sz="1400" dirty="0"/>
                    </a:p>
                  </a:txBody>
                  <a:tcPr/>
                </a:tc>
                <a:tc>
                  <a:txBody>
                    <a:bodyPr/>
                    <a:lstStyle/>
                    <a:p>
                      <a:pPr algn="ctr"/>
                      <a:r>
                        <a:rPr lang="en-CA" sz="1400" dirty="0" smtClean="0"/>
                        <a:t>61</a:t>
                      </a:r>
                      <a:endParaRPr lang="en-US" sz="1400" dirty="0"/>
                    </a:p>
                  </a:txBody>
                  <a:tcPr/>
                </a:tc>
                <a:extLst>
                  <a:ext uri="{0D108BD9-81ED-4DB2-BD59-A6C34878D82A}">
                    <a16:rowId xmlns:a16="http://schemas.microsoft.com/office/drawing/2014/main" val="3799978941"/>
                  </a:ext>
                </a:extLst>
              </a:tr>
              <a:tr h="179286">
                <a:tc>
                  <a:txBody>
                    <a:bodyPr/>
                    <a:lstStyle/>
                    <a:p>
                      <a:pPr algn="ctr"/>
                      <a:r>
                        <a:rPr lang="en-CA" sz="1400" dirty="0" smtClean="0"/>
                        <a:t>Day 4</a:t>
                      </a:r>
                      <a:endParaRPr lang="en-US" sz="1400" dirty="0"/>
                    </a:p>
                  </a:txBody>
                  <a:tcPr/>
                </a:tc>
                <a:tc>
                  <a:txBody>
                    <a:bodyPr/>
                    <a:lstStyle/>
                    <a:p>
                      <a:pPr algn="ctr"/>
                      <a:r>
                        <a:rPr lang="en-CA" sz="1400" dirty="0" smtClean="0"/>
                        <a:t>5</a:t>
                      </a:r>
                      <a:endParaRPr lang="en-US" sz="1400" dirty="0"/>
                    </a:p>
                  </a:txBody>
                  <a:tcPr/>
                </a:tc>
                <a:tc>
                  <a:txBody>
                    <a:bodyPr/>
                    <a:lstStyle/>
                    <a:p>
                      <a:pPr algn="ctr"/>
                      <a:r>
                        <a:rPr lang="en-CA" sz="1400" dirty="0" smtClean="0"/>
                        <a:t>66</a:t>
                      </a:r>
                      <a:endParaRPr lang="en-US" sz="1400" dirty="0"/>
                    </a:p>
                  </a:txBody>
                  <a:tcPr/>
                </a:tc>
                <a:extLst>
                  <a:ext uri="{0D108BD9-81ED-4DB2-BD59-A6C34878D82A}">
                    <a16:rowId xmlns:a16="http://schemas.microsoft.com/office/drawing/2014/main" val="535085709"/>
                  </a:ext>
                </a:extLst>
              </a:tr>
              <a:tr h="179286">
                <a:tc>
                  <a:txBody>
                    <a:bodyPr/>
                    <a:lstStyle/>
                    <a:p>
                      <a:pPr algn="ctr"/>
                      <a:r>
                        <a:rPr lang="en-CA" sz="1400" dirty="0" smtClean="0"/>
                        <a:t>Day 5</a:t>
                      </a:r>
                      <a:endParaRPr lang="en-US" sz="1400" dirty="0"/>
                    </a:p>
                  </a:txBody>
                  <a:tcPr/>
                </a:tc>
                <a:tc>
                  <a:txBody>
                    <a:bodyPr/>
                    <a:lstStyle/>
                    <a:p>
                      <a:pPr algn="ctr"/>
                      <a:r>
                        <a:rPr lang="en-CA" sz="1400" dirty="0" smtClean="0"/>
                        <a:t>6</a:t>
                      </a:r>
                      <a:endParaRPr lang="en-US" sz="1400" dirty="0"/>
                    </a:p>
                  </a:txBody>
                  <a:tcPr/>
                </a:tc>
                <a:tc>
                  <a:txBody>
                    <a:bodyPr/>
                    <a:lstStyle/>
                    <a:p>
                      <a:pPr algn="ctr"/>
                      <a:r>
                        <a:rPr lang="en-CA" sz="1400" dirty="0" smtClean="0"/>
                        <a:t>72</a:t>
                      </a:r>
                      <a:endParaRPr lang="en-US" sz="1400" dirty="0"/>
                    </a:p>
                  </a:txBody>
                  <a:tcPr/>
                </a:tc>
                <a:extLst>
                  <a:ext uri="{0D108BD9-81ED-4DB2-BD59-A6C34878D82A}">
                    <a16:rowId xmlns:a16="http://schemas.microsoft.com/office/drawing/2014/main" val="2883170388"/>
                  </a:ext>
                </a:extLst>
              </a:tr>
              <a:tr h="179286">
                <a:tc>
                  <a:txBody>
                    <a:bodyPr/>
                    <a:lstStyle/>
                    <a:p>
                      <a:pPr algn="ctr"/>
                      <a:r>
                        <a:rPr lang="en-CA" sz="1400" dirty="0" smtClean="0"/>
                        <a:t>Day 6</a:t>
                      </a:r>
                      <a:endParaRPr lang="en-US" sz="1400" dirty="0"/>
                    </a:p>
                  </a:txBody>
                  <a:tcPr/>
                </a:tc>
                <a:tc>
                  <a:txBody>
                    <a:bodyPr/>
                    <a:lstStyle/>
                    <a:p>
                      <a:pPr algn="ctr"/>
                      <a:r>
                        <a:rPr lang="en-CA" sz="1400" dirty="0" smtClean="0"/>
                        <a:t>0</a:t>
                      </a:r>
                      <a:endParaRPr lang="en-US" sz="1400" dirty="0"/>
                    </a:p>
                  </a:txBody>
                  <a:tcPr/>
                </a:tc>
                <a:tc>
                  <a:txBody>
                    <a:bodyPr/>
                    <a:lstStyle/>
                    <a:p>
                      <a:pPr algn="ctr"/>
                      <a:r>
                        <a:rPr lang="en-CA" sz="1400" dirty="0" smtClean="0"/>
                        <a:t>72</a:t>
                      </a:r>
                      <a:endParaRPr lang="en-US" sz="1400" dirty="0"/>
                    </a:p>
                  </a:txBody>
                  <a:tcPr/>
                </a:tc>
                <a:extLst>
                  <a:ext uri="{0D108BD9-81ED-4DB2-BD59-A6C34878D82A}">
                    <a16:rowId xmlns:a16="http://schemas.microsoft.com/office/drawing/2014/main" val="1763473734"/>
                  </a:ext>
                </a:extLst>
              </a:tr>
              <a:tr h="179286">
                <a:tc>
                  <a:txBody>
                    <a:bodyPr/>
                    <a:lstStyle/>
                    <a:p>
                      <a:pPr algn="ctr"/>
                      <a:r>
                        <a:rPr lang="en-CA" sz="1400" dirty="0" smtClean="0"/>
                        <a:t>Day 7</a:t>
                      </a:r>
                      <a:endParaRPr lang="en-US" sz="1400" dirty="0"/>
                    </a:p>
                  </a:txBody>
                  <a:tcPr/>
                </a:tc>
                <a:tc>
                  <a:txBody>
                    <a:bodyPr/>
                    <a:lstStyle/>
                    <a:p>
                      <a:pPr algn="ctr"/>
                      <a:r>
                        <a:rPr lang="en-CA" sz="1400" dirty="0" smtClean="0"/>
                        <a:t>0</a:t>
                      </a:r>
                      <a:endParaRPr lang="en-US" sz="1400" dirty="0"/>
                    </a:p>
                  </a:txBody>
                  <a:tcPr/>
                </a:tc>
                <a:tc>
                  <a:txBody>
                    <a:bodyPr/>
                    <a:lstStyle/>
                    <a:p>
                      <a:pPr algn="ctr"/>
                      <a:r>
                        <a:rPr lang="en-CA" sz="1400" dirty="0" smtClean="0"/>
                        <a:t>72</a:t>
                      </a:r>
                      <a:endParaRPr lang="en-US" sz="1400" dirty="0"/>
                    </a:p>
                  </a:txBody>
                  <a:tcPr/>
                </a:tc>
                <a:extLst>
                  <a:ext uri="{0D108BD9-81ED-4DB2-BD59-A6C34878D82A}">
                    <a16:rowId xmlns:a16="http://schemas.microsoft.com/office/drawing/2014/main" val="119400445"/>
                  </a:ext>
                </a:extLst>
              </a:tr>
              <a:tr h="179286">
                <a:tc>
                  <a:txBody>
                    <a:bodyPr/>
                    <a:lstStyle/>
                    <a:p>
                      <a:pPr algn="ctr"/>
                      <a:r>
                        <a:rPr lang="en-CA" sz="1400" dirty="0" smtClean="0"/>
                        <a:t>2nd Week</a:t>
                      </a:r>
                      <a:endParaRPr lang="en-US" sz="1400" dirty="0"/>
                    </a:p>
                  </a:txBody>
                  <a:tcPr/>
                </a:tc>
                <a:tc>
                  <a:txBody>
                    <a:bodyPr/>
                    <a:lstStyle/>
                    <a:p>
                      <a:pPr algn="ctr"/>
                      <a:r>
                        <a:rPr lang="en-CA" sz="1400" dirty="0" smtClean="0"/>
                        <a:t>8</a:t>
                      </a:r>
                      <a:endParaRPr lang="en-US" sz="1400" dirty="0"/>
                    </a:p>
                  </a:txBody>
                  <a:tcPr/>
                </a:tc>
                <a:tc>
                  <a:txBody>
                    <a:bodyPr/>
                    <a:lstStyle/>
                    <a:p>
                      <a:pPr algn="ctr"/>
                      <a:r>
                        <a:rPr lang="en-CA" sz="1400" dirty="0" smtClean="0"/>
                        <a:t>80</a:t>
                      </a:r>
                      <a:endParaRPr lang="en-US" sz="1400" dirty="0"/>
                    </a:p>
                  </a:txBody>
                  <a:tcPr/>
                </a:tc>
                <a:extLst>
                  <a:ext uri="{0D108BD9-81ED-4DB2-BD59-A6C34878D82A}">
                    <a16:rowId xmlns:a16="http://schemas.microsoft.com/office/drawing/2014/main" val="682269046"/>
                  </a:ext>
                </a:extLst>
              </a:tr>
              <a:tr h="179286">
                <a:tc>
                  <a:txBody>
                    <a:bodyPr/>
                    <a:lstStyle/>
                    <a:p>
                      <a:pPr algn="ctr"/>
                      <a:r>
                        <a:rPr lang="en-CA" sz="1400" dirty="0" smtClean="0"/>
                        <a:t>3rd Week</a:t>
                      </a:r>
                      <a:endParaRPr lang="en-US" sz="1400" dirty="0"/>
                    </a:p>
                  </a:txBody>
                  <a:tcPr/>
                </a:tc>
                <a:tc>
                  <a:txBody>
                    <a:bodyPr/>
                    <a:lstStyle/>
                    <a:p>
                      <a:pPr algn="ctr"/>
                      <a:r>
                        <a:rPr lang="en-CA" sz="1400" dirty="0" smtClean="0"/>
                        <a:t>5</a:t>
                      </a:r>
                      <a:endParaRPr lang="en-US" sz="1400" dirty="0"/>
                    </a:p>
                  </a:txBody>
                  <a:tcPr/>
                </a:tc>
                <a:tc>
                  <a:txBody>
                    <a:bodyPr/>
                    <a:lstStyle/>
                    <a:p>
                      <a:pPr algn="ctr"/>
                      <a:r>
                        <a:rPr lang="en-CA" sz="1400" dirty="0" smtClean="0"/>
                        <a:t>85</a:t>
                      </a:r>
                      <a:endParaRPr lang="en-US" sz="1400" dirty="0"/>
                    </a:p>
                  </a:txBody>
                  <a:tcPr/>
                </a:tc>
                <a:extLst>
                  <a:ext uri="{0D108BD9-81ED-4DB2-BD59-A6C34878D82A}">
                    <a16:rowId xmlns:a16="http://schemas.microsoft.com/office/drawing/2014/main" val="3336726646"/>
                  </a:ext>
                </a:extLst>
              </a:tr>
              <a:tr h="179286">
                <a:tc>
                  <a:txBody>
                    <a:bodyPr/>
                    <a:lstStyle/>
                    <a:p>
                      <a:pPr algn="ctr"/>
                      <a:r>
                        <a:rPr lang="en-CA" sz="1400" dirty="0" smtClean="0"/>
                        <a:t>4th Week</a:t>
                      </a:r>
                      <a:endParaRPr lang="en-US" sz="1400" dirty="0"/>
                    </a:p>
                  </a:txBody>
                  <a:tcPr/>
                </a:tc>
                <a:tc>
                  <a:txBody>
                    <a:bodyPr/>
                    <a:lstStyle/>
                    <a:p>
                      <a:pPr algn="ctr"/>
                      <a:r>
                        <a:rPr lang="en-CA" sz="1400" dirty="0" smtClean="0"/>
                        <a:t>1</a:t>
                      </a:r>
                      <a:endParaRPr lang="en-US" sz="1400" dirty="0"/>
                    </a:p>
                  </a:txBody>
                  <a:tcPr/>
                </a:tc>
                <a:tc>
                  <a:txBody>
                    <a:bodyPr/>
                    <a:lstStyle/>
                    <a:p>
                      <a:pPr algn="ctr"/>
                      <a:r>
                        <a:rPr lang="en-CA" sz="1400" dirty="0" smtClean="0"/>
                        <a:t>86</a:t>
                      </a:r>
                      <a:endParaRPr lang="en-US" sz="1400" dirty="0"/>
                    </a:p>
                  </a:txBody>
                  <a:tcPr/>
                </a:tc>
                <a:extLst>
                  <a:ext uri="{0D108BD9-81ED-4DB2-BD59-A6C34878D82A}">
                    <a16:rowId xmlns:a16="http://schemas.microsoft.com/office/drawing/2014/main" val="2306991572"/>
                  </a:ext>
                </a:extLst>
              </a:tr>
              <a:tr h="179286">
                <a:tc>
                  <a:txBody>
                    <a:bodyPr/>
                    <a:lstStyle/>
                    <a:p>
                      <a:pPr algn="ctr"/>
                      <a:r>
                        <a:rPr lang="en-CA" sz="1400" dirty="0" smtClean="0"/>
                        <a:t>Over 4</a:t>
                      </a:r>
                      <a:endParaRPr lang="en-US" sz="1400" dirty="0"/>
                    </a:p>
                  </a:txBody>
                  <a:tcPr/>
                </a:tc>
                <a:tc>
                  <a:txBody>
                    <a:bodyPr/>
                    <a:lstStyle/>
                    <a:p>
                      <a:pPr algn="ctr"/>
                      <a:r>
                        <a:rPr lang="en-CA" sz="1400" dirty="0" smtClean="0"/>
                        <a:t>1</a:t>
                      </a:r>
                      <a:endParaRPr lang="en-US" sz="1400" dirty="0"/>
                    </a:p>
                  </a:txBody>
                  <a:tcPr/>
                </a:tc>
                <a:tc>
                  <a:txBody>
                    <a:bodyPr/>
                    <a:lstStyle/>
                    <a:p>
                      <a:pPr algn="ctr"/>
                      <a:r>
                        <a:rPr lang="en-CA" sz="1400" dirty="0" smtClean="0"/>
                        <a:t>87</a:t>
                      </a:r>
                      <a:endParaRPr lang="en-US" sz="1400" dirty="0"/>
                    </a:p>
                  </a:txBody>
                  <a:tcPr/>
                </a:tc>
                <a:extLst>
                  <a:ext uri="{0D108BD9-81ED-4DB2-BD59-A6C34878D82A}">
                    <a16:rowId xmlns:a16="http://schemas.microsoft.com/office/drawing/2014/main" val="2034748945"/>
                  </a:ext>
                </a:extLst>
              </a:tr>
            </a:tbl>
          </a:graphicData>
        </a:graphic>
      </p:graphicFrame>
      <p:sp>
        <p:nvSpPr>
          <p:cNvPr id="18" name="Rectangle 17"/>
          <p:cNvSpPr/>
          <p:nvPr/>
        </p:nvSpPr>
        <p:spPr>
          <a:xfrm>
            <a:off x="4131655" y="637389"/>
            <a:ext cx="206659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Gross Claims Incurred</a:t>
            </a:r>
            <a:endParaRPr lang="en-US" sz="1600" dirty="0">
              <a:ln w="0"/>
              <a:effectLst>
                <a:outerShdw blurRad="38100" dist="19050" dir="2700000" algn="tl" rotWithShape="0">
                  <a:schemeClr val="dk1">
                    <a:alpha val="40000"/>
                  </a:schemeClr>
                </a:outerShdw>
              </a:effectLst>
            </a:endParaRPr>
          </a:p>
        </p:txBody>
      </p:sp>
      <p:sp>
        <p:nvSpPr>
          <p:cNvPr id="19" name="Rectangle 18"/>
          <p:cNvSpPr/>
          <p:nvPr/>
        </p:nvSpPr>
        <p:spPr>
          <a:xfrm>
            <a:off x="4131655" y="1576444"/>
            <a:ext cx="20361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Reinsurance Recovery</a:t>
            </a:r>
            <a:endParaRPr lang="en-US" sz="1600" dirty="0">
              <a:ln w="0"/>
              <a:effectLst>
                <a:outerShdw blurRad="38100" dist="19050" dir="2700000" algn="tl" rotWithShape="0">
                  <a:schemeClr val="dk1">
                    <a:alpha val="40000"/>
                  </a:schemeClr>
                </a:outerShdw>
              </a:effectLst>
            </a:endParaRPr>
          </a:p>
        </p:txBody>
      </p:sp>
      <p:sp>
        <p:nvSpPr>
          <p:cNvPr id="20" name="Rectangle 19"/>
          <p:cNvSpPr/>
          <p:nvPr/>
        </p:nvSpPr>
        <p:spPr>
          <a:xfrm>
            <a:off x="4131655" y="2515499"/>
            <a:ext cx="3310586"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Outstanding Reserves </a:t>
            </a:r>
            <a:r>
              <a:rPr lang="en-CA" sz="1100" dirty="0" smtClean="0">
                <a:ln w="0"/>
                <a:effectLst>
                  <a:outerShdw blurRad="38100" dist="19050" dir="2700000" algn="tl" rotWithShape="0">
                    <a:schemeClr val="dk1">
                      <a:alpha val="40000"/>
                    </a:schemeClr>
                  </a:outerShdw>
                </a:effectLst>
              </a:rPr>
              <a:t>@ February 6, 2021</a:t>
            </a:r>
            <a:endParaRPr lang="en-US" sz="1600" dirty="0">
              <a:ln w="0"/>
              <a:effectLst>
                <a:outerShdw blurRad="38100" dist="19050" dir="2700000" algn="tl" rotWithShape="0">
                  <a:schemeClr val="dk1">
                    <a:alpha val="40000"/>
                  </a:schemeClr>
                </a:outerShdw>
              </a:effectLst>
            </a:endParaRPr>
          </a:p>
        </p:txBody>
      </p:sp>
      <p:sp>
        <p:nvSpPr>
          <p:cNvPr id="21" name="Rectangle 20"/>
          <p:cNvSpPr/>
          <p:nvPr/>
        </p:nvSpPr>
        <p:spPr>
          <a:xfrm>
            <a:off x="4131655" y="3454554"/>
            <a:ext cx="216437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Largest Individual Claim</a:t>
            </a:r>
            <a:endParaRPr lang="en-US" sz="1600" dirty="0">
              <a:ln w="0"/>
              <a:effectLst>
                <a:outerShdw blurRad="38100" dist="19050" dir="2700000" algn="tl" rotWithShape="0">
                  <a:schemeClr val="dk1">
                    <a:alpha val="40000"/>
                  </a:schemeClr>
                </a:outerShdw>
              </a:effectLst>
            </a:endParaRPr>
          </a:p>
        </p:txBody>
      </p:sp>
      <p:sp>
        <p:nvSpPr>
          <p:cNvPr id="22" name="Rectangle 21"/>
          <p:cNvSpPr/>
          <p:nvPr/>
        </p:nvSpPr>
        <p:spPr>
          <a:xfrm>
            <a:off x="4131655" y="4393609"/>
            <a:ext cx="1775230"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Average Claim Size</a:t>
            </a:r>
            <a:endParaRPr lang="en-US" sz="1600" dirty="0">
              <a:ln w="0"/>
              <a:effectLst>
                <a:outerShdw blurRad="38100" dist="19050" dir="2700000" algn="tl" rotWithShape="0">
                  <a:schemeClr val="dk1">
                    <a:alpha val="40000"/>
                  </a:schemeClr>
                </a:outerShdw>
              </a:effectLst>
            </a:endParaRPr>
          </a:p>
        </p:txBody>
      </p:sp>
      <p:sp>
        <p:nvSpPr>
          <p:cNvPr id="4" name="TextBox 3"/>
          <p:cNvSpPr txBox="1"/>
          <p:nvPr/>
        </p:nvSpPr>
        <p:spPr>
          <a:xfrm>
            <a:off x="4157375" y="968134"/>
            <a:ext cx="1334020" cy="400110"/>
          </a:xfrm>
          <a:prstGeom prst="rect">
            <a:avLst/>
          </a:prstGeom>
          <a:noFill/>
        </p:spPr>
        <p:txBody>
          <a:bodyPr wrap="none" rtlCol="0">
            <a:spAutoFit/>
          </a:bodyPr>
          <a:lstStyle/>
          <a:p>
            <a:r>
              <a:rPr lang="en-CA" sz="2000" dirty="0" smtClean="0">
                <a:solidFill>
                  <a:srgbClr val="FF0000"/>
                </a:solidFill>
              </a:rPr>
              <a:t>$2,202,013</a:t>
            </a:r>
            <a:endParaRPr lang="en-US" sz="2000" dirty="0">
              <a:solidFill>
                <a:srgbClr val="FF0000"/>
              </a:solidFill>
            </a:endParaRPr>
          </a:p>
        </p:txBody>
      </p:sp>
      <p:sp>
        <p:nvSpPr>
          <p:cNvPr id="24" name="TextBox 23"/>
          <p:cNvSpPr txBox="1"/>
          <p:nvPr/>
        </p:nvSpPr>
        <p:spPr>
          <a:xfrm>
            <a:off x="4157375" y="1928487"/>
            <a:ext cx="1149674" cy="400110"/>
          </a:xfrm>
          <a:prstGeom prst="rect">
            <a:avLst/>
          </a:prstGeom>
          <a:noFill/>
        </p:spPr>
        <p:txBody>
          <a:bodyPr wrap="none" rtlCol="0">
            <a:spAutoFit/>
          </a:bodyPr>
          <a:lstStyle/>
          <a:p>
            <a:r>
              <a:rPr lang="en-CA" sz="2000" dirty="0" smtClean="0">
                <a:solidFill>
                  <a:srgbClr val="FF0000"/>
                </a:solidFill>
              </a:rPr>
              <a:t>$627,013</a:t>
            </a:r>
            <a:endParaRPr lang="en-US" sz="2000" dirty="0">
              <a:solidFill>
                <a:srgbClr val="FF0000"/>
              </a:solidFill>
            </a:endParaRPr>
          </a:p>
        </p:txBody>
      </p:sp>
      <p:sp>
        <p:nvSpPr>
          <p:cNvPr id="25" name="TextBox 24"/>
          <p:cNvSpPr txBox="1"/>
          <p:nvPr/>
        </p:nvSpPr>
        <p:spPr>
          <a:xfrm>
            <a:off x="4157375" y="2888840"/>
            <a:ext cx="1334020" cy="400110"/>
          </a:xfrm>
          <a:prstGeom prst="rect">
            <a:avLst/>
          </a:prstGeom>
          <a:noFill/>
        </p:spPr>
        <p:txBody>
          <a:bodyPr wrap="none" rtlCol="0">
            <a:spAutoFit/>
          </a:bodyPr>
          <a:lstStyle/>
          <a:p>
            <a:r>
              <a:rPr lang="en-CA" sz="2000" dirty="0" smtClean="0">
                <a:solidFill>
                  <a:srgbClr val="FF0000"/>
                </a:solidFill>
              </a:rPr>
              <a:t>$1,332,515</a:t>
            </a:r>
            <a:endParaRPr lang="en-US" sz="2000" dirty="0">
              <a:solidFill>
                <a:srgbClr val="FF0000"/>
              </a:solidFill>
            </a:endParaRPr>
          </a:p>
        </p:txBody>
      </p:sp>
      <p:sp>
        <p:nvSpPr>
          <p:cNvPr id="26" name="TextBox 25"/>
          <p:cNvSpPr txBox="1"/>
          <p:nvPr/>
        </p:nvSpPr>
        <p:spPr>
          <a:xfrm>
            <a:off x="4157375" y="3849193"/>
            <a:ext cx="1149674" cy="400110"/>
          </a:xfrm>
          <a:prstGeom prst="rect">
            <a:avLst/>
          </a:prstGeom>
          <a:noFill/>
        </p:spPr>
        <p:txBody>
          <a:bodyPr wrap="none" rtlCol="0">
            <a:spAutoFit/>
          </a:bodyPr>
          <a:lstStyle/>
          <a:p>
            <a:r>
              <a:rPr lang="en-CA" sz="2000" dirty="0" smtClean="0">
                <a:solidFill>
                  <a:srgbClr val="FF0000"/>
                </a:solidFill>
              </a:rPr>
              <a:t>$306,200</a:t>
            </a:r>
            <a:endParaRPr lang="en-US" sz="2000" dirty="0">
              <a:solidFill>
                <a:srgbClr val="FF0000"/>
              </a:solidFill>
            </a:endParaRPr>
          </a:p>
        </p:txBody>
      </p:sp>
      <p:sp>
        <p:nvSpPr>
          <p:cNvPr id="27" name="TextBox 26"/>
          <p:cNvSpPr txBox="1"/>
          <p:nvPr/>
        </p:nvSpPr>
        <p:spPr>
          <a:xfrm>
            <a:off x="4157375" y="4809546"/>
            <a:ext cx="1021433" cy="400110"/>
          </a:xfrm>
          <a:prstGeom prst="rect">
            <a:avLst/>
          </a:prstGeom>
          <a:noFill/>
        </p:spPr>
        <p:txBody>
          <a:bodyPr wrap="none" rtlCol="0">
            <a:spAutoFit/>
          </a:bodyPr>
          <a:lstStyle/>
          <a:p>
            <a:r>
              <a:rPr lang="en-CA" sz="2000" dirty="0" smtClean="0">
                <a:solidFill>
                  <a:srgbClr val="FF0000"/>
                </a:solidFill>
              </a:rPr>
              <a:t>$25,310</a:t>
            </a:r>
            <a:endParaRPr lang="en-US" sz="2000" dirty="0">
              <a:solidFill>
                <a:srgbClr val="FF0000"/>
              </a:solidFill>
            </a:endParaRPr>
          </a:p>
        </p:txBody>
      </p:sp>
    </p:spTree>
    <p:extLst>
      <p:ext uri="{BB962C8B-B14F-4D97-AF65-F5344CB8AC3E}">
        <p14:creationId xmlns:p14="http://schemas.microsoft.com/office/powerpoint/2010/main" val="2067170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123658"/>
          </a:xfrm>
          <a:prstGeom prst="rect">
            <a:avLst/>
          </a:prstGeom>
          <a:noFill/>
        </p:spPr>
        <p:txBody>
          <a:bodyPr wrap="square" rtlCol="0">
            <a:spAutoFit/>
          </a:bodyPr>
          <a:lstStyle/>
          <a:p>
            <a:pPr algn="ctr"/>
            <a:r>
              <a:rPr lang="en-CA" sz="4400" dirty="0" smtClean="0">
                <a:solidFill>
                  <a:schemeClr val="bg1"/>
                </a:solidFill>
              </a:rPr>
              <a:t>Claim Expenses YTD</a:t>
            </a:r>
            <a:endParaRPr lang="en-US" sz="4400" dirty="0">
              <a:solidFill>
                <a:schemeClr val="bg1"/>
              </a:solidFill>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294296483"/>
              </p:ext>
            </p:extLst>
          </p:nvPr>
        </p:nvGraphicFramePr>
        <p:xfrm>
          <a:off x="739775" y="1157288"/>
          <a:ext cx="6821488" cy="4662487"/>
        </p:xfrm>
        <a:graphic>
          <a:graphicData uri="http://schemas.openxmlformats.org/presentationml/2006/ole">
            <mc:AlternateContent xmlns:mc="http://schemas.openxmlformats.org/markup-compatibility/2006">
              <mc:Choice xmlns:v="urn:schemas-microsoft-com:vml" Requires="v">
                <p:oleObj spid="_x0000_s34015" name="Macro-Enabled Worksheet" r:id="rId5" imgW="5943600" imgH="4061399" progId="Excel.SheetMacroEnabled.12">
                  <p:link updateAutomatic="1"/>
                </p:oleObj>
              </mc:Choice>
              <mc:Fallback>
                <p:oleObj name="Macro-Enabled Worksheet" r:id="rId5" imgW="5943600" imgH="4061399" progId="Excel.SheetMacroEnabled.12">
                  <p:link updateAutomatic="1"/>
                  <p:pic>
                    <p:nvPicPr>
                      <p:cNvPr id="0" name=""/>
                      <p:cNvPicPr/>
                      <p:nvPr/>
                    </p:nvPicPr>
                    <p:blipFill>
                      <a:blip r:embed="rId6"/>
                      <a:stretch>
                        <a:fillRect/>
                      </a:stretch>
                    </p:blipFill>
                    <p:spPr>
                      <a:xfrm>
                        <a:off x="739775" y="1157288"/>
                        <a:ext cx="6821488" cy="4662487"/>
                      </a:xfrm>
                      <a:prstGeom prst="rect">
                        <a:avLst/>
                      </a:prstGeom>
                    </p:spPr>
                  </p:pic>
                </p:oleObj>
              </mc:Fallback>
            </mc:AlternateContent>
          </a:graphicData>
        </a:graphic>
      </p:graphicFrame>
      <p:sp>
        <p:nvSpPr>
          <p:cNvPr id="13" name="Rectangle 12"/>
          <p:cNvSpPr/>
          <p:nvPr/>
        </p:nvSpPr>
        <p:spPr>
          <a:xfrm>
            <a:off x="470712" y="554622"/>
            <a:ext cx="15543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 31,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81183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653811015"/>
              </p:ext>
            </p:extLst>
          </p:nvPr>
        </p:nvGraphicFramePr>
        <p:xfrm>
          <a:off x="1722438" y="628650"/>
          <a:ext cx="8607425" cy="5607050"/>
        </p:xfrm>
        <a:graphic>
          <a:graphicData uri="http://schemas.openxmlformats.org/presentationml/2006/ole">
            <mc:AlternateContent xmlns:mc="http://schemas.openxmlformats.org/markup-compatibility/2006">
              <mc:Choice xmlns:v="urn:schemas-microsoft-com:vml" Requires="v">
                <p:oleObj spid="_x0000_s23777" name="Worksheet" r:id="rId4" imgW="6690299" imgH="4358579" progId="Excel.Sheet.12">
                  <p:link updateAutomatic="1"/>
                </p:oleObj>
              </mc:Choice>
              <mc:Fallback>
                <p:oleObj name="Worksheet" r:id="rId4" imgW="6690299" imgH="4358579" progId="Excel.Sheet.12">
                  <p:link updateAutomatic="1"/>
                  <p:pic>
                    <p:nvPicPr>
                      <p:cNvPr id="3" name="Object 2"/>
                      <p:cNvPicPr>
                        <a:picLocks noChangeAspect="1" noChangeArrowheads="1"/>
                      </p:cNvPicPr>
                      <p:nvPr/>
                    </p:nvPicPr>
                    <p:blipFill>
                      <a:blip r:embed="rId5"/>
                      <a:srcRect/>
                      <a:stretch>
                        <a:fillRect/>
                      </a:stretch>
                    </p:blipFill>
                    <p:spPr bwMode="auto">
                      <a:xfrm>
                        <a:off x="1722438" y="628650"/>
                        <a:ext cx="8607425" cy="5607050"/>
                      </a:xfrm>
                      <a:prstGeom prst="rect">
                        <a:avLst/>
                      </a:prstGeom>
                      <a:noFill/>
                      <a:extLst/>
                    </p:spPr>
                  </p:pic>
                </p:oleObj>
              </mc:Fallback>
            </mc:AlternateContent>
          </a:graphicData>
        </a:graphic>
      </p:graphicFrame>
      <p:pic>
        <p:nvPicPr>
          <p:cNvPr id="7"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
        <p:nvSpPr>
          <p:cNvPr id="5" name="Rectangle 4"/>
          <p:cNvSpPr/>
          <p:nvPr/>
        </p:nvSpPr>
        <p:spPr>
          <a:xfrm>
            <a:off x="470712" y="554622"/>
            <a:ext cx="15543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 31,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38188908"/>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952890248"/>
              </p:ext>
            </p:extLst>
          </p:nvPr>
        </p:nvGraphicFramePr>
        <p:xfrm>
          <a:off x="1830388" y="536575"/>
          <a:ext cx="8697912" cy="5673725"/>
        </p:xfrm>
        <a:graphic>
          <a:graphicData uri="http://schemas.openxmlformats.org/presentationml/2006/ole">
            <mc:AlternateContent xmlns:mc="http://schemas.openxmlformats.org/markup-compatibility/2006">
              <mc:Choice xmlns:v="urn:schemas-microsoft-com:vml" Requires="v">
                <p:oleObj spid="_x0000_s24804" name="Worksheet" r:id="rId4" imgW="6705478" imgH="4373758" progId="Excel.Sheet.12">
                  <p:link updateAutomatic="1"/>
                </p:oleObj>
              </mc:Choice>
              <mc:Fallback>
                <p:oleObj name="Worksheet" r:id="rId4" imgW="6705478" imgH="4373758" progId="Excel.Sheet.12">
                  <p:link updateAutomatic="1"/>
                  <p:pic>
                    <p:nvPicPr>
                      <p:cNvPr id="3" name="Object 2"/>
                      <p:cNvPicPr>
                        <a:picLocks noChangeAspect="1" noChangeArrowheads="1"/>
                      </p:cNvPicPr>
                      <p:nvPr/>
                    </p:nvPicPr>
                    <p:blipFill>
                      <a:blip r:embed="rId5"/>
                      <a:srcRect/>
                      <a:stretch>
                        <a:fillRect/>
                      </a:stretch>
                    </p:blipFill>
                    <p:spPr bwMode="auto">
                      <a:xfrm>
                        <a:off x="1830388" y="536575"/>
                        <a:ext cx="8697912" cy="5673725"/>
                      </a:xfrm>
                      <a:prstGeom prst="rect">
                        <a:avLst/>
                      </a:prstGeom>
                      <a:noFill/>
                      <a:extLst/>
                    </p:spPr>
                  </p:pic>
                </p:oleObj>
              </mc:Fallback>
            </mc:AlternateContent>
          </a:graphicData>
        </a:graphic>
      </p:graphicFrame>
      <p:pic>
        <p:nvPicPr>
          <p:cNvPr id="8"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
        <p:nvSpPr>
          <p:cNvPr id="5" name="Rectangle 4"/>
          <p:cNvSpPr/>
          <p:nvPr/>
        </p:nvSpPr>
        <p:spPr>
          <a:xfrm>
            <a:off x="470712" y="554622"/>
            <a:ext cx="15543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 31,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69280265"/>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813955381"/>
              </p:ext>
            </p:extLst>
          </p:nvPr>
        </p:nvGraphicFramePr>
        <p:xfrm>
          <a:off x="1400175" y="515938"/>
          <a:ext cx="8816975" cy="5716587"/>
        </p:xfrm>
        <a:graphic>
          <a:graphicData uri="http://schemas.openxmlformats.org/presentationml/2006/ole">
            <mc:AlternateContent xmlns:mc="http://schemas.openxmlformats.org/markup-compatibility/2006">
              <mc:Choice xmlns:v="urn:schemas-microsoft-com:vml" Requires="v">
                <p:oleObj spid="_x0000_s25827" name="Worksheet" r:id="rId4" imgW="6713159" imgH="4350898" progId="Excel.Sheet.12">
                  <p:link updateAutomatic="1"/>
                </p:oleObj>
              </mc:Choice>
              <mc:Fallback>
                <p:oleObj name="Worksheet" r:id="rId4" imgW="6713159" imgH="4350898" progId="Excel.Sheet.12">
                  <p:link updateAutomatic="1"/>
                  <p:pic>
                    <p:nvPicPr>
                      <p:cNvPr id="3" name="Object 2"/>
                      <p:cNvPicPr>
                        <a:picLocks noChangeAspect="1" noChangeArrowheads="1"/>
                      </p:cNvPicPr>
                      <p:nvPr/>
                    </p:nvPicPr>
                    <p:blipFill>
                      <a:blip r:embed="rId5"/>
                      <a:srcRect/>
                      <a:stretch>
                        <a:fillRect/>
                      </a:stretch>
                    </p:blipFill>
                    <p:spPr bwMode="auto">
                      <a:xfrm>
                        <a:off x="1400175" y="515938"/>
                        <a:ext cx="8816975" cy="5716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
        <p:nvSpPr>
          <p:cNvPr id="5" name="Rectangle 4"/>
          <p:cNvSpPr/>
          <p:nvPr/>
        </p:nvSpPr>
        <p:spPr>
          <a:xfrm>
            <a:off x="470712" y="554622"/>
            <a:ext cx="15543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 31,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86483587"/>
      </p:ext>
    </p:extLst>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737302515"/>
              </p:ext>
            </p:extLst>
          </p:nvPr>
        </p:nvGraphicFramePr>
        <p:xfrm>
          <a:off x="1846263" y="625475"/>
          <a:ext cx="8778875" cy="5715000"/>
        </p:xfrm>
        <a:graphic>
          <a:graphicData uri="http://schemas.openxmlformats.org/presentationml/2006/ole">
            <mc:AlternateContent xmlns:mc="http://schemas.openxmlformats.org/markup-compatibility/2006">
              <mc:Choice xmlns:v="urn:schemas-microsoft-com:vml" Requires="v">
                <p:oleObj spid="_x0000_s26853" name="Worksheet" r:id="rId4" imgW="6697980" imgH="4366260" progId="Excel.Sheet.12">
                  <p:link updateAutomatic="1"/>
                </p:oleObj>
              </mc:Choice>
              <mc:Fallback>
                <p:oleObj name="Worksheet" r:id="rId4" imgW="6697980" imgH="4366260" progId="Excel.Sheet.12">
                  <p:link updateAutomatic="1"/>
                  <p:pic>
                    <p:nvPicPr>
                      <p:cNvPr id="3" name="Object 2"/>
                      <p:cNvPicPr>
                        <a:picLocks noChangeAspect="1" noChangeArrowheads="1"/>
                      </p:cNvPicPr>
                      <p:nvPr/>
                    </p:nvPicPr>
                    <p:blipFill>
                      <a:blip r:embed="rId5"/>
                      <a:srcRect/>
                      <a:stretch>
                        <a:fillRect/>
                      </a:stretch>
                    </p:blipFill>
                    <p:spPr bwMode="auto">
                      <a:xfrm>
                        <a:off x="1846263" y="625475"/>
                        <a:ext cx="8778875" cy="571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
        <p:nvSpPr>
          <p:cNvPr id="5" name="Rectangle 4"/>
          <p:cNvSpPr/>
          <p:nvPr/>
        </p:nvSpPr>
        <p:spPr>
          <a:xfrm>
            <a:off x="470712" y="554622"/>
            <a:ext cx="15543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 31,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78018487"/>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683456307"/>
              </p:ext>
            </p:extLst>
          </p:nvPr>
        </p:nvGraphicFramePr>
        <p:xfrm>
          <a:off x="2027238" y="623888"/>
          <a:ext cx="8788400" cy="5719762"/>
        </p:xfrm>
        <a:graphic>
          <a:graphicData uri="http://schemas.openxmlformats.org/presentationml/2006/ole">
            <mc:AlternateContent xmlns:mc="http://schemas.openxmlformats.org/markup-compatibility/2006">
              <mc:Choice xmlns:v="urn:schemas-microsoft-com:vml" Requires="v">
                <p:oleObj spid="_x0000_s27874" name="Worksheet" r:id="rId4" imgW="6682618" imgH="4358579" progId="Excel.Sheet.12">
                  <p:link updateAutomatic="1"/>
                </p:oleObj>
              </mc:Choice>
              <mc:Fallback>
                <p:oleObj name="Worksheet" r:id="rId4" imgW="6682618" imgH="4358579" progId="Excel.Sheet.12">
                  <p:link updateAutomatic="1"/>
                  <p:pic>
                    <p:nvPicPr>
                      <p:cNvPr id="3" name="Object 2"/>
                      <p:cNvPicPr>
                        <a:picLocks noChangeAspect="1" noChangeArrowheads="1"/>
                      </p:cNvPicPr>
                      <p:nvPr/>
                    </p:nvPicPr>
                    <p:blipFill>
                      <a:blip r:embed="rId5"/>
                      <a:srcRect/>
                      <a:stretch>
                        <a:fillRect/>
                      </a:stretch>
                    </p:blipFill>
                    <p:spPr bwMode="auto">
                      <a:xfrm>
                        <a:off x="2027238" y="623888"/>
                        <a:ext cx="8788400" cy="5719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
        <p:nvSpPr>
          <p:cNvPr id="5" name="Rectangle 4"/>
          <p:cNvSpPr/>
          <p:nvPr/>
        </p:nvSpPr>
        <p:spPr>
          <a:xfrm>
            <a:off x="470712" y="554622"/>
            <a:ext cx="15543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 31,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65803363"/>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463839916"/>
              </p:ext>
            </p:extLst>
          </p:nvPr>
        </p:nvGraphicFramePr>
        <p:xfrm>
          <a:off x="1890713" y="630238"/>
          <a:ext cx="8788400" cy="5705475"/>
        </p:xfrm>
        <a:graphic>
          <a:graphicData uri="http://schemas.openxmlformats.org/presentationml/2006/ole">
            <mc:AlternateContent xmlns:mc="http://schemas.openxmlformats.org/markup-compatibility/2006">
              <mc:Choice xmlns:v="urn:schemas-microsoft-com:vml" Requires="v">
                <p:oleObj spid="_x0000_s28897" name="Worksheet" r:id="rId4" imgW="6690299" imgH="4343400" progId="Excel.Sheet.12">
                  <p:link updateAutomatic="1"/>
                </p:oleObj>
              </mc:Choice>
              <mc:Fallback>
                <p:oleObj name="Worksheet" r:id="rId4" imgW="6690299" imgH="4343400" progId="Excel.Sheet.12">
                  <p:link updateAutomatic="1"/>
                  <p:pic>
                    <p:nvPicPr>
                      <p:cNvPr id="3" name="Object 2"/>
                      <p:cNvPicPr>
                        <a:picLocks noChangeAspect="1" noChangeArrowheads="1"/>
                      </p:cNvPicPr>
                      <p:nvPr/>
                    </p:nvPicPr>
                    <p:blipFill>
                      <a:blip r:embed="rId5"/>
                      <a:srcRect/>
                      <a:stretch>
                        <a:fillRect/>
                      </a:stretch>
                    </p:blipFill>
                    <p:spPr bwMode="auto">
                      <a:xfrm>
                        <a:off x="1890713" y="630238"/>
                        <a:ext cx="8788400" cy="570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
        <p:nvSpPr>
          <p:cNvPr id="5" name="Rectangle 4"/>
          <p:cNvSpPr/>
          <p:nvPr/>
        </p:nvSpPr>
        <p:spPr>
          <a:xfrm>
            <a:off x="470712" y="554622"/>
            <a:ext cx="155433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 31,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92757291"/>
      </p:ext>
    </p:extLst>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VP underwriting report</a:t>
            </a:r>
            <a:endParaRPr lang="en-US" dirty="0"/>
          </a:p>
        </p:txBody>
      </p:sp>
      <p:sp>
        <p:nvSpPr>
          <p:cNvPr id="3" name="Text Placeholder 2"/>
          <p:cNvSpPr>
            <a:spLocks noGrp="1"/>
          </p:cNvSpPr>
          <p:nvPr>
            <p:ph type="body" idx="1"/>
          </p:nvPr>
        </p:nvSpPr>
        <p:spPr/>
        <p:txBody>
          <a:bodyPr/>
          <a:lstStyle/>
          <a:p>
            <a:r>
              <a:rPr lang="en-CA" dirty="0" smtClean="0"/>
              <a:t>Update to September 30 for stats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1486" y="1549507"/>
            <a:ext cx="2107559" cy="2810078"/>
          </a:xfrm>
          <a:prstGeom prst="rect">
            <a:avLst/>
          </a:prstGeom>
        </p:spPr>
      </p:pic>
    </p:spTree>
    <p:extLst>
      <p:ext uri="{BB962C8B-B14F-4D97-AF65-F5344CB8AC3E}">
        <p14:creationId xmlns:p14="http://schemas.microsoft.com/office/powerpoint/2010/main" val="3933247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15" y="548391"/>
            <a:ext cx="11204485" cy="828947"/>
          </a:xfrm>
        </p:spPr>
        <p:txBody>
          <a:bodyPr>
            <a:noAutofit/>
          </a:bodyPr>
          <a:lstStyle/>
          <a:p>
            <a:r>
              <a:rPr lang="en-CA" sz="4000" dirty="0" smtClean="0"/>
              <a:t>Assessing risks and murders…</a:t>
            </a:r>
            <a:endParaRPr lang="en-CA" sz="4000" dirty="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431" y="1607736"/>
            <a:ext cx="9055165" cy="4502314"/>
          </a:xfrm>
          <a:prstGeom prst="rect">
            <a:avLst/>
          </a:prstGeom>
        </p:spPr>
      </p:pic>
    </p:spTree>
    <p:extLst>
      <p:ext uri="{BB962C8B-B14F-4D97-AF65-F5344CB8AC3E}">
        <p14:creationId xmlns:p14="http://schemas.microsoft.com/office/powerpoint/2010/main" val="1513458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declaration</a:t>
            </a:r>
            <a:endParaRPr lang="en-CA" dirty="0"/>
          </a:p>
        </p:txBody>
      </p:sp>
      <p:sp>
        <p:nvSpPr>
          <p:cNvPr id="3" name="Content Placeholder 2"/>
          <p:cNvSpPr>
            <a:spLocks noGrp="1"/>
          </p:cNvSpPr>
          <p:nvPr>
            <p:ph idx="1"/>
          </p:nvPr>
        </p:nvSpPr>
        <p:spPr>
          <a:xfrm>
            <a:off x="3246753" y="3112150"/>
            <a:ext cx="4922461" cy="1390840"/>
          </a:xfrm>
        </p:spPr>
        <p:txBody>
          <a:bodyPr>
            <a:normAutofit/>
          </a:bodyPr>
          <a:lstStyle/>
          <a:p>
            <a:pPr marL="0" lvl="0" indent="0">
              <a:buNone/>
            </a:pPr>
            <a:r>
              <a:rPr lang="en-CA" sz="4800" dirty="0" smtClean="0">
                <a:ln w="0"/>
                <a:solidFill>
                  <a:schemeClr val="accent1"/>
                </a:solidFill>
                <a:effectLst>
                  <a:outerShdw blurRad="38100" dist="25400" dir="5400000" algn="ctr" rotWithShape="0">
                    <a:srgbClr val="6E747A">
                      <a:alpha val="43000"/>
                    </a:srgbClr>
                  </a:outerShdw>
                </a:effectLst>
              </a:rPr>
              <a:t>Conflict of Interest</a:t>
            </a:r>
            <a:endParaRPr lang="en-CA" sz="4800" dirty="0">
              <a:ln w="0"/>
              <a:solidFill>
                <a:schemeClr val="accent1"/>
              </a:solidFill>
              <a:effectLst>
                <a:outerShdw blurRad="38100" dist="25400" dir="5400000" algn="ctr" rotWithShape="0">
                  <a:srgbClr val="6E747A">
                    <a:alpha val="43000"/>
                  </a:srgbClr>
                </a:outerShdw>
              </a:effectLst>
            </a:endParaRPr>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Tree>
    <p:extLst>
      <p:ext uri="{BB962C8B-B14F-4D97-AF65-F5344CB8AC3E}">
        <p14:creationId xmlns:p14="http://schemas.microsoft.com/office/powerpoint/2010/main" val="1454786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454764"/>
            <a:ext cx="11029616" cy="566738"/>
          </a:xfrm>
        </p:spPr>
        <p:txBody>
          <a:bodyPr/>
          <a:lstStyle/>
          <a:p>
            <a:r>
              <a:rPr lang="en-CA" dirty="0" smtClean="0"/>
              <a:t>update</a:t>
            </a:r>
            <a:endParaRPr lang="en-US" dirty="0"/>
          </a:p>
        </p:txBody>
      </p:sp>
      <p:sp>
        <p:nvSpPr>
          <p:cNvPr id="4" name="Text Placeholder 3"/>
          <p:cNvSpPr>
            <a:spLocks noGrp="1"/>
          </p:cNvSpPr>
          <p:nvPr>
            <p:ph type="body" sz="half" idx="2"/>
          </p:nvPr>
        </p:nvSpPr>
        <p:spPr>
          <a:xfrm>
            <a:off x="1856515" y="1358029"/>
            <a:ext cx="9239083" cy="4715798"/>
          </a:xfrm>
        </p:spPr>
        <p:txBody>
          <a:bodyPr>
            <a:normAutofit/>
          </a:bodyPr>
          <a:lstStyle/>
          <a:p>
            <a:pPr marL="342900" indent="-342900">
              <a:buFont typeface="Wingdings" panose="05000000000000000000" pitchFamily="2" charset="2"/>
              <a:buChar char="§"/>
            </a:pPr>
            <a:r>
              <a:rPr lang="en-US" sz="2400" dirty="0" smtClean="0"/>
              <a:t>Maximum of 6 team members in the department on a given day</a:t>
            </a:r>
          </a:p>
          <a:p>
            <a:pPr marL="342900" indent="-342900">
              <a:buFont typeface="Wingdings" panose="05000000000000000000" pitchFamily="2" charset="2"/>
              <a:buChar char="§"/>
            </a:pPr>
            <a:r>
              <a:rPr lang="en-US" sz="2400" dirty="0" smtClean="0"/>
              <a:t>Cognition+ Farm testing in full swing</a:t>
            </a:r>
          </a:p>
          <a:p>
            <a:pPr marL="342900" indent="-342900">
              <a:buFont typeface="Wingdings" panose="05000000000000000000" pitchFamily="2" charset="2"/>
              <a:buChar char="§"/>
            </a:pPr>
            <a:r>
              <a:rPr lang="en-US" sz="2400" dirty="0" smtClean="0"/>
              <a:t>Weekly email updates to the department</a:t>
            </a:r>
          </a:p>
          <a:p>
            <a:pPr marL="342900" indent="-342900">
              <a:buFont typeface="Wingdings" panose="05000000000000000000" pitchFamily="2" charset="2"/>
              <a:buChar char="§"/>
            </a:pPr>
            <a:r>
              <a:rPr lang="en-US" sz="2400" dirty="0" smtClean="0"/>
              <a:t>Formulation of a “</a:t>
            </a:r>
            <a:r>
              <a:rPr lang="en-US" sz="2400" dirty="0" err="1" smtClean="0"/>
              <a:t>Covid</a:t>
            </a:r>
            <a:r>
              <a:rPr lang="en-US" sz="2400" dirty="0" smtClean="0"/>
              <a:t>” discount for selected commercial policies</a:t>
            </a:r>
          </a:p>
          <a:p>
            <a:pPr marL="342900" indent="-342900">
              <a:buFont typeface="Wingdings" panose="05000000000000000000" pitchFamily="2" charset="2"/>
              <a:buChar char="§"/>
            </a:pPr>
            <a:r>
              <a:rPr lang="en-US" sz="2400" dirty="0" smtClean="0"/>
              <a:t>New Underwriting Admin:  Kay Farrell-Lang</a:t>
            </a:r>
          </a:p>
          <a:p>
            <a:pPr marL="342900" indent="-342900">
              <a:buFont typeface="Wingdings" panose="05000000000000000000" pitchFamily="2" charset="2"/>
              <a:buChar char="§"/>
            </a:pPr>
            <a:r>
              <a:rPr lang="en-US" sz="2400" dirty="0" smtClean="0"/>
              <a:t>Promotions:</a:t>
            </a:r>
          </a:p>
          <a:p>
            <a:pPr marL="800100" lvl="1" indent="-342900">
              <a:buFont typeface="Wingdings" panose="05000000000000000000" pitchFamily="2" charset="2"/>
              <a:buChar char="§"/>
            </a:pPr>
            <a:r>
              <a:rPr lang="en-US" sz="2400" dirty="0" smtClean="0"/>
              <a:t>Lindsay Reinert – Personal Lines Underwriter</a:t>
            </a:r>
          </a:p>
          <a:p>
            <a:pPr marL="800100" lvl="1" indent="-342900">
              <a:buFont typeface="Wingdings" panose="05000000000000000000" pitchFamily="2" charset="2"/>
              <a:buChar char="§"/>
            </a:pPr>
            <a:r>
              <a:rPr lang="en-US" sz="2400" dirty="0" smtClean="0"/>
              <a:t>Jade Hind – Underwriting Renewal Analyst</a:t>
            </a:r>
          </a:p>
          <a:p>
            <a:pPr marL="342900" indent="-342900">
              <a:buFont typeface="Wingdings" panose="05000000000000000000" pitchFamily="2" charset="2"/>
              <a:buChar char="§"/>
            </a:pPr>
            <a:endParaRPr lang="en-US" sz="2400" dirty="0"/>
          </a:p>
          <a:p>
            <a:pPr marL="171450" indent="-171450">
              <a:buFont typeface="Wingdings" panose="05000000000000000000" pitchFamily="2" charset="2"/>
              <a:buChar char="§"/>
            </a:pPr>
            <a:endParaRPr lang="en-US"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29447130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454764"/>
            <a:ext cx="11029616" cy="566738"/>
          </a:xfrm>
        </p:spPr>
        <p:txBody>
          <a:bodyPr/>
          <a:lstStyle/>
          <a:p>
            <a:r>
              <a:rPr lang="en-CA" dirty="0" smtClean="0"/>
              <a:t>update</a:t>
            </a:r>
            <a:endParaRPr lang="en-US" dirty="0"/>
          </a:p>
        </p:txBody>
      </p:sp>
      <p:sp>
        <p:nvSpPr>
          <p:cNvPr id="4" name="Text Placeholder 3"/>
          <p:cNvSpPr>
            <a:spLocks noGrp="1"/>
          </p:cNvSpPr>
          <p:nvPr>
            <p:ph type="body" sz="half" idx="2"/>
          </p:nvPr>
        </p:nvSpPr>
        <p:spPr>
          <a:xfrm>
            <a:off x="1826370" y="1247131"/>
            <a:ext cx="9239083" cy="4715798"/>
          </a:xfrm>
        </p:spPr>
        <p:txBody>
          <a:bodyPr>
            <a:normAutofit/>
          </a:bodyPr>
          <a:lstStyle/>
          <a:p>
            <a:pPr marL="342900" indent="-342900">
              <a:buFont typeface="Wingdings" panose="05000000000000000000" pitchFamily="2" charset="2"/>
              <a:buChar char="§"/>
            </a:pPr>
            <a:r>
              <a:rPr lang="en-US" sz="2400" dirty="0" smtClean="0"/>
              <a:t>Service of backlog is all cleared, INCLUDING inspections!</a:t>
            </a:r>
          </a:p>
          <a:p>
            <a:pPr marL="342900" indent="-342900">
              <a:buFont typeface="Wingdings" panose="05000000000000000000" pitchFamily="2" charset="2"/>
              <a:buChar char="§"/>
            </a:pPr>
            <a:r>
              <a:rPr lang="en-US" sz="2400" dirty="0" smtClean="0"/>
              <a:t>Underwriters attending OMIA Property and Automobile Roundtables</a:t>
            </a:r>
          </a:p>
          <a:p>
            <a:pPr marL="342900" indent="-342900">
              <a:buFont typeface="Wingdings" panose="05000000000000000000" pitchFamily="2" charset="2"/>
              <a:buChar char="§"/>
            </a:pPr>
            <a:r>
              <a:rPr lang="en-US" sz="2400" dirty="0" smtClean="0"/>
              <a:t>Congratulations to our new Insurance Institute grads!</a:t>
            </a:r>
          </a:p>
          <a:p>
            <a:pPr marL="800100" lvl="1" indent="-342900">
              <a:buFont typeface="Wingdings" panose="05000000000000000000" pitchFamily="2" charset="2"/>
              <a:buChar char="§"/>
            </a:pPr>
            <a:r>
              <a:rPr lang="en-US" sz="2400" dirty="0" smtClean="0">
                <a:solidFill>
                  <a:srgbClr val="00B050"/>
                </a:solidFill>
              </a:rPr>
              <a:t>NEW CIP GRADUATE:  Tifanny Gibbs</a:t>
            </a:r>
          </a:p>
          <a:p>
            <a:pPr marL="800100" lvl="1" indent="-342900">
              <a:buFont typeface="Wingdings" panose="05000000000000000000" pitchFamily="2" charset="2"/>
              <a:buChar char="§"/>
            </a:pPr>
            <a:r>
              <a:rPr lang="en-US" sz="2400" dirty="0" smtClean="0">
                <a:solidFill>
                  <a:srgbClr val="00B050"/>
                </a:solidFill>
              </a:rPr>
              <a:t>NEW COMMERCIAL INSURANCE CERTIFICATE:  Barb Dinnage</a:t>
            </a:r>
          </a:p>
          <a:p>
            <a:endParaRPr lang="en-US" sz="2400" dirty="0" smtClean="0">
              <a:solidFill>
                <a:schemeClr val="tx1"/>
              </a:solidFill>
            </a:endParaRPr>
          </a:p>
          <a:p>
            <a:endParaRPr lang="en-US" sz="2000" dirty="0"/>
          </a:p>
          <a:p>
            <a:pPr marL="171450" indent="-171450">
              <a:buFont typeface="Wingdings" panose="05000000000000000000" pitchFamily="2" charset="2"/>
              <a:buChar char="§"/>
            </a:pPr>
            <a:endParaRPr lang="en-US"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21357465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757" y="604929"/>
            <a:ext cx="208422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December 31, 2020</a:t>
            </a:r>
            <a:endParaRPr lang="en-US" sz="1600" dirty="0">
              <a:ln w="0"/>
              <a:effectLst>
                <a:outerShdw blurRad="38100" dist="19050" dir="2700000" algn="tl" rotWithShape="0">
                  <a:schemeClr val="dk1">
                    <a:alpha val="40000"/>
                  </a:schemeClr>
                </a:outerShdw>
              </a:effectLst>
            </a:endParaRPr>
          </a:p>
        </p:txBody>
      </p:sp>
      <p:sp>
        <p:nvSpPr>
          <p:cNvPr id="13" name="Rectangle 12"/>
          <p:cNvSpPr/>
          <p:nvPr/>
        </p:nvSpPr>
        <p:spPr>
          <a:xfrm>
            <a:off x="8613030" y="1700995"/>
            <a:ext cx="2540247" cy="523220"/>
          </a:xfrm>
          <a:prstGeom prst="rect">
            <a:avLst/>
          </a:prstGeom>
          <a:noFill/>
        </p:spPr>
        <p:txBody>
          <a:bodyPr wrap="none" lIns="91440" tIns="45720" rIns="91440" bIns="45720">
            <a:spAutoFit/>
          </a:bodyPr>
          <a:lstStyle/>
          <a:p>
            <a:pPr algn="ctr"/>
            <a:r>
              <a:rPr lang="en-CA" sz="2800" dirty="0" smtClean="0">
                <a:ln w="0"/>
                <a:effectLst>
                  <a:outerShdw blurRad="38100" dist="19050" dir="2700000" algn="tl" rotWithShape="0">
                    <a:schemeClr val="dk1">
                      <a:alpha val="40000"/>
                    </a:schemeClr>
                  </a:outerShdw>
                </a:effectLst>
              </a:rPr>
              <a:t>Policies in Force</a:t>
            </a:r>
            <a:endParaRPr lang="en-US" sz="2800" dirty="0">
              <a:ln w="0"/>
              <a:effectLst>
                <a:outerShdw blurRad="38100" dist="19050" dir="2700000" algn="tl" rotWithShape="0">
                  <a:schemeClr val="dk1">
                    <a:alpha val="40000"/>
                  </a:schemeClr>
                </a:outerShdw>
              </a:effectLst>
            </a:endParaRPr>
          </a:p>
        </p:txBody>
      </p:sp>
      <p:sp>
        <p:nvSpPr>
          <p:cNvPr id="20" name="TextBox 19"/>
          <p:cNvSpPr txBox="1"/>
          <p:nvPr/>
        </p:nvSpPr>
        <p:spPr>
          <a:xfrm>
            <a:off x="10535106" y="2204941"/>
            <a:ext cx="729880" cy="276999"/>
          </a:xfrm>
          <a:prstGeom prst="rect">
            <a:avLst/>
          </a:prstGeom>
          <a:noFill/>
        </p:spPr>
        <p:txBody>
          <a:bodyPr wrap="none" rtlCol="0">
            <a:spAutoFit/>
          </a:bodyPr>
          <a:lstStyle/>
          <a:p>
            <a:r>
              <a:rPr lang="en-CA" sz="1200" dirty="0" smtClean="0">
                <a:solidFill>
                  <a:schemeClr val="tx1">
                    <a:lumMod val="50000"/>
                    <a:lumOff val="50000"/>
                  </a:schemeClr>
                </a:solidFill>
              </a:rPr>
              <a:t>Last Year</a:t>
            </a:r>
            <a:endParaRPr lang="en-US" sz="1200" dirty="0">
              <a:solidFill>
                <a:schemeClr val="tx1">
                  <a:lumMod val="50000"/>
                  <a:lumOff val="50000"/>
                </a:schemeClr>
              </a:solidFill>
            </a:endParaRPr>
          </a:p>
        </p:txBody>
      </p:sp>
      <p:pic>
        <p:nvPicPr>
          <p:cNvPr id="1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2536787017"/>
              </p:ext>
            </p:extLst>
          </p:nvPr>
        </p:nvGraphicFramePr>
        <p:xfrm>
          <a:off x="7773988" y="2316163"/>
          <a:ext cx="3254375" cy="655637"/>
        </p:xfrm>
        <a:graphic>
          <a:graphicData uri="http://schemas.openxmlformats.org/presentationml/2006/ole">
            <mc:AlternateContent xmlns:mc="http://schemas.openxmlformats.org/markup-compatibility/2006">
              <mc:Choice xmlns:v="urn:schemas-microsoft-com:vml" Requires="v">
                <p:oleObj spid="_x0000_s13274" name="Worksheet" r:id="rId5" imgW="3253801" imgH="655259" progId="Excel.Sheet.12">
                  <p:link updateAutomatic="1"/>
                </p:oleObj>
              </mc:Choice>
              <mc:Fallback>
                <p:oleObj name="Worksheet" r:id="rId5" imgW="3253801" imgH="655259" progId="Excel.Sheet.12">
                  <p:link updateAutomatic="1"/>
                  <p:pic>
                    <p:nvPicPr>
                      <p:cNvPr id="0" name=""/>
                      <p:cNvPicPr/>
                      <p:nvPr/>
                    </p:nvPicPr>
                    <p:blipFill>
                      <a:blip r:embed="rId6"/>
                      <a:stretch>
                        <a:fillRect/>
                      </a:stretch>
                    </p:blipFill>
                    <p:spPr>
                      <a:xfrm>
                        <a:off x="7773988" y="2316163"/>
                        <a:ext cx="3254375" cy="655637"/>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90122253"/>
              </p:ext>
            </p:extLst>
          </p:nvPr>
        </p:nvGraphicFramePr>
        <p:xfrm>
          <a:off x="10004425" y="2378075"/>
          <a:ext cx="1790700" cy="473075"/>
        </p:xfrm>
        <a:graphic>
          <a:graphicData uri="http://schemas.openxmlformats.org/presentationml/2006/ole">
            <mc:AlternateContent xmlns:mc="http://schemas.openxmlformats.org/markup-compatibility/2006">
              <mc:Choice xmlns:v="urn:schemas-microsoft-com:vml" Requires="v">
                <p:oleObj spid="_x0000_s13275" name="Worksheet" r:id="rId7" imgW="1790761" imgH="472379" progId="Excel.Sheet.12">
                  <p:link updateAutomatic="1"/>
                </p:oleObj>
              </mc:Choice>
              <mc:Fallback>
                <p:oleObj name="Worksheet" r:id="rId7" imgW="1790761" imgH="472379" progId="Excel.Sheet.12">
                  <p:link updateAutomatic="1"/>
                  <p:pic>
                    <p:nvPicPr>
                      <p:cNvPr id="0" name=""/>
                      <p:cNvPicPr/>
                      <p:nvPr/>
                    </p:nvPicPr>
                    <p:blipFill>
                      <a:blip r:embed="rId8"/>
                      <a:stretch>
                        <a:fillRect/>
                      </a:stretch>
                    </p:blipFill>
                    <p:spPr>
                      <a:xfrm>
                        <a:off x="10004425" y="2378075"/>
                        <a:ext cx="1790700" cy="47307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000196281"/>
              </p:ext>
            </p:extLst>
          </p:nvPr>
        </p:nvGraphicFramePr>
        <p:xfrm>
          <a:off x="10004425" y="2790825"/>
          <a:ext cx="1790700" cy="373063"/>
        </p:xfrm>
        <a:graphic>
          <a:graphicData uri="http://schemas.openxmlformats.org/presentationml/2006/ole">
            <mc:AlternateContent xmlns:mc="http://schemas.openxmlformats.org/markup-compatibility/2006">
              <mc:Choice xmlns:v="urn:schemas-microsoft-com:vml" Requires="v">
                <p:oleObj spid="_x0000_s13276" name="Worksheet" r:id="rId9" imgW="1790761" imgH="373441" progId="Excel.Sheet.12">
                  <p:link updateAutomatic="1"/>
                </p:oleObj>
              </mc:Choice>
              <mc:Fallback>
                <p:oleObj name="Worksheet" r:id="rId9" imgW="1790761" imgH="373441" progId="Excel.Sheet.12">
                  <p:link updateAutomatic="1"/>
                  <p:pic>
                    <p:nvPicPr>
                      <p:cNvPr id="0" name=""/>
                      <p:cNvPicPr/>
                      <p:nvPr/>
                    </p:nvPicPr>
                    <p:blipFill>
                      <a:blip r:embed="rId10"/>
                      <a:stretch>
                        <a:fillRect/>
                      </a:stretch>
                    </p:blipFill>
                    <p:spPr>
                      <a:xfrm>
                        <a:off x="10004425" y="2790825"/>
                        <a:ext cx="1790700" cy="373063"/>
                      </a:xfrm>
                      <a:prstGeom prst="rect">
                        <a:avLst/>
                      </a:prstGeom>
                    </p:spPr>
                  </p:pic>
                </p:oleObj>
              </mc:Fallback>
            </mc:AlternateContent>
          </a:graphicData>
        </a:graphic>
      </p:graphicFrame>
      <p:sp>
        <p:nvSpPr>
          <p:cNvPr id="11" name="Rectangle 10"/>
          <p:cNvSpPr/>
          <p:nvPr/>
        </p:nvSpPr>
        <p:spPr>
          <a:xfrm>
            <a:off x="2639151" y="1114632"/>
            <a:ext cx="2784609" cy="338554"/>
          </a:xfrm>
          <a:prstGeom prst="rect">
            <a:avLst/>
          </a:prstGeom>
          <a:noFill/>
        </p:spPr>
        <p:txBody>
          <a:bodyPr wrap="none" lIns="91440" tIns="45720" rIns="91440" bIns="45720">
            <a:spAutoFit/>
          </a:bodyPr>
          <a:lstStyle/>
          <a:p>
            <a:pPr algn="ctr"/>
            <a:r>
              <a:rPr lang="en-CA" sz="1600" dirty="0" smtClean="0">
                <a:ln w="0"/>
                <a:solidFill>
                  <a:schemeClr val="accent1"/>
                </a:solidFill>
                <a:effectLst>
                  <a:outerShdw blurRad="38100" dist="25400" dir="5400000" algn="ctr" rotWithShape="0">
                    <a:srgbClr val="6E747A">
                      <a:alpha val="43000"/>
                    </a:srgbClr>
                  </a:outerShdw>
                </a:effectLst>
              </a:rPr>
              <a:t>Policies In-force by Policy Class</a:t>
            </a:r>
            <a:endParaRPr lang="en-US" sz="1600" dirty="0">
              <a:ln w="0"/>
              <a:solidFill>
                <a:schemeClr val="accent1"/>
              </a:solidFill>
              <a:effectLst>
                <a:outerShdw blurRad="38100" dist="25400" dir="5400000" algn="ctr" rotWithShape="0">
                  <a:srgbClr val="6E747A">
                    <a:alpha val="43000"/>
                  </a:srgbClr>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008531281"/>
              </p:ext>
            </p:extLst>
          </p:nvPr>
        </p:nvGraphicFramePr>
        <p:xfrm>
          <a:off x="957263" y="1503363"/>
          <a:ext cx="6526212" cy="4198937"/>
        </p:xfrm>
        <a:graphic>
          <a:graphicData uri="http://schemas.openxmlformats.org/presentationml/2006/ole">
            <mc:AlternateContent xmlns:mc="http://schemas.openxmlformats.org/markup-compatibility/2006">
              <mc:Choice xmlns:v="urn:schemas-microsoft-com:vml" Requires="v">
                <p:oleObj spid="_x0000_s13277" name="Worksheet" r:id="rId11" imgW="5593019" imgH="3596518" progId="Excel.Sheet.12">
                  <p:link updateAutomatic="1"/>
                </p:oleObj>
              </mc:Choice>
              <mc:Fallback>
                <p:oleObj name="Worksheet" r:id="rId11" imgW="5593019" imgH="3596518" progId="Excel.Sheet.12">
                  <p:link updateAutomatic="1"/>
                  <p:pic>
                    <p:nvPicPr>
                      <p:cNvPr id="0" name=""/>
                      <p:cNvPicPr/>
                      <p:nvPr/>
                    </p:nvPicPr>
                    <p:blipFill>
                      <a:blip r:embed="rId12"/>
                      <a:stretch>
                        <a:fillRect/>
                      </a:stretch>
                    </p:blipFill>
                    <p:spPr>
                      <a:xfrm>
                        <a:off x="957263" y="1503363"/>
                        <a:ext cx="6526212" cy="4198937"/>
                      </a:xfrm>
                      <a:prstGeom prst="rect">
                        <a:avLst/>
                      </a:prstGeom>
                    </p:spPr>
                  </p:pic>
                </p:oleObj>
              </mc:Fallback>
            </mc:AlternateContent>
          </a:graphicData>
        </a:graphic>
      </p:graphicFrame>
    </p:spTree>
    <p:extLst>
      <p:ext uri="{BB962C8B-B14F-4D97-AF65-F5344CB8AC3E}">
        <p14:creationId xmlns:p14="http://schemas.microsoft.com/office/powerpoint/2010/main" val="1713659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3674" y="55462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sp>
        <p:nvSpPr>
          <p:cNvPr id="10" name="Rectangle 9"/>
          <p:cNvSpPr/>
          <p:nvPr/>
        </p:nvSpPr>
        <p:spPr>
          <a:xfrm>
            <a:off x="2532132" y="1156989"/>
            <a:ext cx="2999539" cy="338554"/>
          </a:xfrm>
          <a:prstGeom prst="rect">
            <a:avLst/>
          </a:prstGeom>
          <a:noFill/>
        </p:spPr>
        <p:txBody>
          <a:bodyPr wrap="none" lIns="91440" tIns="45720" rIns="91440" bIns="45720">
            <a:spAutoFit/>
          </a:bodyPr>
          <a:lstStyle/>
          <a:p>
            <a:pPr algn="ctr"/>
            <a:r>
              <a:rPr lang="en-CA" sz="1600" dirty="0" smtClean="0">
                <a:ln w="0"/>
                <a:solidFill>
                  <a:schemeClr val="accent1"/>
                </a:solidFill>
                <a:effectLst>
                  <a:outerShdw blurRad="38100" dist="25400" dir="5400000" algn="ctr" rotWithShape="0">
                    <a:srgbClr val="6E747A">
                      <a:alpha val="43000"/>
                    </a:srgbClr>
                  </a:outerShdw>
                </a:effectLst>
              </a:rPr>
              <a:t>Premiums Written by Policy Class</a:t>
            </a:r>
            <a:endParaRPr lang="en-US" sz="1600" dirty="0">
              <a:ln w="0"/>
              <a:solidFill>
                <a:schemeClr val="accent1"/>
              </a:solidFill>
              <a:effectLst>
                <a:outerShdw blurRad="38100" dist="25400" dir="5400000" algn="ctr" rotWithShape="0">
                  <a:srgbClr val="6E747A">
                    <a:alpha val="43000"/>
                  </a:srgbClr>
                </a:outerShdw>
              </a:effectLst>
            </a:endParaRPr>
          </a:p>
        </p:txBody>
      </p:sp>
      <p:sp>
        <p:nvSpPr>
          <p:cNvPr id="13" name="Rectangle 12"/>
          <p:cNvSpPr/>
          <p:nvPr/>
        </p:nvSpPr>
        <p:spPr>
          <a:xfrm>
            <a:off x="8307419" y="1792606"/>
            <a:ext cx="2865721" cy="523220"/>
          </a:xfrm>
          <a:prstGeom prst="rect">
            <a:avLst/>
          </a:prstGeom>
          <a:noFill/>
        </p:spPr>
        <p:txBody>
          <a:bodyPr wrap="none" lIns="91440" tIns="45720" rIns="91440" bIns="45720">
            <a:spAutoFit/>
          </a:bodyPr>
          <a:lstStyle/>
          <a:p>
            <a:pPr algn="ctr"/>
            <a:r>
              <a:rPr lang="en-CA" sz="2800" dirty="0" smtClean="0">
                <a:ln w="0"/>
                <a:effectLst>
                  <a:outerShdw blurRad="38100" dist="19050" dir="2700000" algn="tl" rotWithShape="0">
                    <a:schemeClr val="dk1">
                      <a:alpha val="40000"/>
                    </a:schemeClr>
                  </a:outerShdw>
                </a:effectLst>
              </a:rPr>
              <a:t>Premiums Written</a:t>
            </a:r>
            <a:endParaRPr lang="en-US" sz="2800" dirty="0">
              <a:ln w="0"/>
              <a:effectLst>
                <a:outerShdw blurRad="38100" dist="19050" dir="2700000" algn="tl" rotWithShape="0">
                  <a:schemeClr val="dk1">
                    <a:alpha val="40000"/>
                  </a:schemeClr>
                </a:outerShdw>
              </a:effectLst>
            </a:endParaRPr>
          </a:p>
        </p:txBody>
      </p:sp>
      <p:sp>
        <p:nvSpPr>
          <p:cNvPr id="19" name="TextBox 18"/>
          <p:cNvSpPr txBox="1"/>
          <p:nvPr/>
        </p:nvSpPr>
        <p:spPr>
          <a:xfrm>
            <a:off x="10858129" y="2355177"/>
            <a:ext cx="729880" cy="276999"/>
          </a:xfrm>
          <a:prstGeom prst="rect">
            <a:avLst/>
          </a:prstGeom>
          <a:noFill/>
        </p:spPr>
        <p:txBody>
          <a:bodyPr wrap="none" rtlCol="0">
            <a:spAutoFit/>
          </a:bodyPr>
          <a:lstStyle/>
          <a:p>
            <a:r>
              <a:rPr lang="en-CA" sz="1200" dirty="0" smtClean="0">
                <a:solidFill>
                  <a:schemeClr val="tx1">
                    <a:lumMod val="50000"/>
                    <a:lumOff val="50000"/>
                  </a:schemeClr>
                </a:solidFill>
              </a:rPr>
              <a:t>Last Year</a:t>
            </a:r>
            <a:endParaRPr lang="en-US" sz="1200" dirty="0">
              <a:solidFill>
                <a:schemeClr val="tx1">
                  <a:lumMod val="50000"/>
                  <a:lumOff val="50000"/>
                </a:schemeClr>
              </a:solidFill>
            </a:endParaRPr>
          </a:p>
        </p:txBody>
      </p:sp>
      <p:pic>
        <p:nvPicPr>
          <p:cNvPr id="1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3886766761"/>
              </p:ext>
            </p:extLst>
          </p:nvPr>
        </p:nvGraphicFramePr>
        <p:xfrm>
          <a:off x="7551738" y="2398713"/>
          <a:ext cx="3254375" cy="762000"/>
        </p:xfrm>
        <a:graphic>
          <a:graphicData uri="http://schemas.openxmlformats.org/presentationml/2006/ole">
            <mc:AlternateContent xmlns:mc="http://schemas.openxmlformats.org/markup-compatibility/2006">
              <mc:Choice xmlns:v="urn:schemas-microsoft-com:vml" Requires="v">
                <p:oleObj spid="_x0000_s55452" name="Worksheet" r:id="rId5" imgW="3253801" imgH="762061" progId="Excel.Sheet.12">
                  <p:link updateAutomatic="1"/>
                </p:oleObj>
              </mc:Choice>
              <mc:Fallback>
                <p:oleObj name="Worksheet" r:id="rId5" imgW="3253801" imgH="762061" progId="Excel.Sheet.12">
                  <p:link updateAutomatic="1"/>
                  <p:pic>
                    <p:nvPicPr>
                      <p:cNvPr id="0" name=""/>
                      <p:cNvPicPr/>
                      <p:nvPr/>
                    </p:nvPicPr>
                    <p:blipFill>
                      <a:blip r:embed="rId6"/>
                      <a:stretch>
                        <a:fillRect/>
                      </a:stretch>
                    </p:blipFill>
                    <p:spPr>
                      <a:xfrm>
                        <a:off x="7551738" y="2398713"/>
                        <a:ext cx="3254375" cy="7620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785506341"/>
              </p:ext>
            </p:extLst>
          </p:nvPr>
        </p:nvGraphicFramePr>
        <p:xfrm>
          <a:off x="10328275" y="2500313"/>
          <a:ext cx="1790700" cy="511175"/>
        </p:xfrm>
        <a:graphic>
          <a:graphicData uri="http://schemas.openxmlformats.org/presentationml/2006/ole">
            <mc:AlternateContent xmlns:mc="http://schemas.openxmlformats.org/markup-compatibility/2006">
              <mc:Choice xmlns:v="urn:schemas-microsoft-com:vml" Requires="v">
                <p:oleObj spid="_x0000_s55453" name="Worksheet" r:id="rId7" imgW="1790761" imgH="510601" progId="Excel.Sheet.12">
                  <p:link updateAutomatic="1"/>
                </p:oleObj>
              </mc:Choice>
              <mc:Fallback>
                <p:oleObj name="Worksheet" r:id="rId7" imgW="1790761" imgH="510601" progId="Excel.Sheet.12">
                  <p:link updateAutomatic="1"/>
                  <p:pic>
                    <p:nvPicPr>
                      <p:cNvPr id="0" name=""/>
                      <p:cNvPicPr/>
                      <p:nvPr/>
                    </p:nvPicPr>
                    <p:blipFill>
                      <a:blip r:embed="rId8"/>
                      <a:stretch>
                        <a:fillRect/>
                      </a:stretch>
                    </p:blipFill>
                    <p:spPr>
                      <a:xfrm>
                        <a:off x="10328275" y="2500313"/>
                        <a:ext cx="1790700" cy="51117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513405187"/>
              </p:ext>
            </p:extLst>
          </p:nvPr>
        </p:nvGraphicFramePr>
        <p:xfrm>
          <a:off x="10328275" y="2752725"/>
          <a:ext cx="1790700" cy="511175"/>
        </p:xfrm>
        <a:graphic>
          <a:graphicData uri="http://schemas.openxmlformats.org/presentationml/2006/ole">
            <mc:AlternateContent xmlns:mc="http://schemas.openxmlformats.org/markup-compatibility/2006">
              <mc:Choice xmlns:v="urn:schemas-microsoft-com:vml" Requires="v">
                <p:oleObj spid="_x0000_s55454" name="Worksheet" r:id="rId9" imgW="1790761" imgH="510601" progId="Excel.Sheet.12">
                  <p:link updateAutomatic="1"/>
                </p:oleObj>
              </mc:Choice>
              <mc:Fallback>
                <p:oleObj name="Worksheet" r:id="rId9" imgW="1790761" imgH="510601" progId="Excel.Sheet.12">
                  <p:link updateAutomatic="1"/>
                  <p:pic>
                    <p:nvPicPr>
                      <p:cNvPr id="0" name=""/>
                      <p:cNvPicPr/>
                      <p:nvPr/>
                    </p:nvPicPr>
                    <p:blipFill>
                      <a:blip r:embed="rId10"/>
                      <a:stretch>
                        <a:fillRect/>
                      </a:stretch>
                    </p:blipFill>
                    <p:spPr>
                      <a:xfrm>
                        <a:off x="10328275" y="2752725"/>
                        <a:ext cx="1790700" cy="511175"/>
                      </a:xfrm>
                      <a:prstGeom prst="rect">
                        <a:avLst/>
                      </a:prstGeom>
                    </p:spPr>
                  </p:pic>
                </p:oleObj>
              </mc:Fallback>
            </mc:AlternateContent>
          </a:graphicData>
        </a:graphic>
      </p:graphicFrame>
      <p:graphicFrame>
        <p:nvGraphicFramePr>
          <p:cNvPr id="4" name="Object 3"/>
          <p:cNvGraphicFramePr>
            <a:graphicFrameLocks/>
          </p:cNvGraphicFramePr>
          <p:nvPr>
            <p:extLst>
              <p:ext uri="{D42A27DB-BD31-4B8C-83A1-F6EECF244321}">
                <p14:modId xmlns:p14="http://schemas.microsoft.com/office/powerpoint/2010/main" val="13416841"/>
              </p:ext>
            </p:extLst>
          </p:nvPr>
        </p:nvGraphicFramePr>
        <p:xfrm>
          <a:off x="10012363" y="6089650"/>
          <a:ext cx="468312" cy="458788"/>
        </p:xfrm>
        <a:graphic>
          <a:graphicData uri="http://schemas.openxmlformats.org/presentationml/2006/ole">
            <mc:AlternateContent xmlns:mc="http://schemas.openxmlformats.org/markup-compatibility/2006">
              <mc:Choice xmlns:v="urn:schemas-microsoft-com:vml" Requires="v">
                <p:oleObj spid="_x0000_s55455" name="Worksheet" r:id="rId11" imgW="876361" imgH="259141" progId="Excel.Sheet.12">
                  <p:link updateAutomatic="1"/>
                </p:oleObj>
              </mc:Choice>
              <mc:Fallback>
                <p:oleObj name="Worksheet" r:id="rId11" imgW="876361" imgH="259141" progId="Excel.Sheet.12">
                  <p:link updateAutomatic="1"/>
                  <p:pic>
                    <p:nvPicPr>
                      <p:cNvPr id="0" name=""/>
                      <p:cNvPicPr/>
                      <p:nvPr/>
                    </p:nvPicPr>
                    <p:blipFill>
                      <a:blip r:embed="rId12"/>
                      <a:stretch>
                        <a:fillRect/>
                      </a:stretch>
                    </p:blipFill>
                    <p:spPr>
                      <a:xfrm>
                        <a:off x="10012363" y="6089650"/>
                        <a:ext cx="468312" cy="458788"/>
                      </a:xfrm>
                      <a:prstGeom prst="rect">
                        <a:avLst/>
                      </a:prstGeom>
                    </p:spPr>
                  </p:pic>
                </p:oleObj>
              </mc:Fallback>
            </mc:AlternateContent>
          </a:graphicData>
        </a:graphic>
      </p:graphicFrame>
      <p:sp>
        <p:nvSpPr>
          <p:cNvPr id="6" name="Rounded Rectangle 5"/>
          <p:cNvSpPr>
            <a:spLocks/>
          </p:cNvSpPr>
          <p:nvPr/>
        </p:nvSpPr>
        <p:spPr>
          <a:xfrm>
            <a:off x="10017298" y="6089038"/>
            <a:ext cx="457200" cy="45720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661160" y="5624794"/>
            <a:ext cx="274320" cy="265176"/>
          </a:xfrm>
          <a:prstGeom prst="roundRect">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715940" y="5624794"/>
            <a:ext cx="914400" cy="261610"/>
          </a:xfrm>
          <a:prstGeom prst="rect">
            <a:avLst/>
          </a:prstGeom>
          <a:noFill/>
        </p:spPr>
        <p:txBody>
          <a:bodyPr wrap="square" rtlCol="0">
            <a:spAutoFit/>
          </a:bodyPr>
          <a:lstStyle/>
          <a:p>
            <a:pPr algn="r"/>
            <a:r>
              <a:rPr lang="en-US" sz="1100" dirty="0" smtClean="0"/>
              <a:t>BETTER</a:t>
            </a:r>
            <a:endParaRPr lang="en-US" sz="1100" dirty="0"/>
          </a:p>
        </p:txBody>
      </p:sp>
      <p:sp>
        <p:nvSpPr>
          <p:cNvPr id="18" name="Rounded Rectangle 17"/>
          <p:cNvSpPr/>
          <p:nvPr/>
        </p:nvSpPr>
        <p:spPr>
          <a:xfrm>
            <a:off x="11661160" y="5997766"/>
            <a:ext cx="274320" cy="265176"/>
          </a:xfrm>
          <a:prstGeom prst="roundRect">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715940" y="5999549"/>
            <a:ext cx="914400" cy="261610"/>
          </a:xfrm>
          <a:prstGeom prst="rect">
            <a:avLst/>
          </a:prstGeom>
          <a:noFill/>
        </p:spPr>
        <p:txBody>
          <a:bodyPr wrap="square" rtlCol="0">
            <a:spAutoFit/>
          </a:bodyPr>
          <a:lstStyle/>
          <a:p>
            <a:pPr algn="r"/>
            <a:r>
              <a:rPr lang="en-US" sz="1100" dirty="0" smtClean="0"/>
              <a:t>NEUTRAL</a:t>
            </a:r>
            <a:endParaRPr lang="en-US" sz="1100" dirty="0"/>
          </a:p>
        </p:txBody>
      </p:sp>
      <p:sp>
        <p:nvSpPr>
          <p:cNvPr id="21" name="Rounded Rectangle 20"/>
          <p:cNvSpPr/>
          <p:nvPr/>
        </p:nvSpPr>
        <p:spPr>
          <a:xfrm>
            <a:off x="11661160" y="6370738"/>
            <a:ext cx="274320" cy="265176"/>
          </a:xfrm>
          <a:prstGeom prst="roundRect">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728244" y="6374304"/>
            <a:ext cx="914400" cy="261610"/>
          </a:xfrm>
          <a:prstGeom prst="rect">
            <a:avLst/>
          </a:prstGeom>
          <a:noFill/>
        </p:spPr>
        <p:txBody>
          <a:bodyPr wrap="square" rtlCol="0">
            <a:spAutoFit/>
          </a:bodyPr>
          <a:lstStyle/>
          <a:p>
            <a:pPr algn="r"/>
            <a:r>
              <a:rPr lang="en-US" sz="1100" dirty="0" smtClean="0"/>
              <a:t>WORSE</a:t>
            </a:r>
            <a:endParaRPr lang="en-US" sz="1100" dirty="0"/>
          </a:p>
        </p:txBody>
      </p:sp>
      <p:sp>
        <p:nvSpPr>
          <p:cNvPr id="14" name="TextBox 13"/>
          <p:cNvSpPr txBox="1"/>
          <p:nvPr/>
        </p:nvSpPr>
        <p:spPr>
          <a:xfrm>
            <a:off x="9775855" y="5670126"/>
            <a:ext cx="1397285" cy="369332"/>
          </a:xfrm>
          <a:prstGeom prst="rect">
            <a:avLst/>
          </a:prstGeom>
          <a:noFill/>
        </p:spPr>
        <p:txBody>
          <a:bodyPr wrap="square" rtlCol="0">
            <a:spAutoFit/>
          </a:bodyPr>
          <a:lstStyle/>
          <a:p>
            <a:r>
              <a:rPr lang="en-US" dirty="0" smtClean="0"/>
              <a:t>TREND</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2188883752"/>
              </p:ext>
            </p:extLst>
          </p:nvPr>
        </p:nvGraphicFramePr>
        <p:xfrm>
          <a:off x="998538" y="1522413"/>
          <a:ext cx="6524625" cy="4213225"/>
        </p:xfrm>
        <a:graphic>
          <a:graphicData uri="http://schemas.openxmlformats.org/presentationml/2006/ole">
            <mc:AlternateContent xmlns:mc="http://schemas.openxmlformats.org/markup-compatibility/2006">
              <mc:Choice xmlns:v="urn:schemas-microsoft-com:vml" Requires="v">
                <p:oleObj spid="_x0000_s55456" name="Worksheet" r:id="rId13" imgW="5593019" imgH="3611880" progId="Excel.Sheet.12">
                  <p:link updateAutomatic="1"/>
                </p:oleObj>
              </mc:Choice>
              <mc:Fallback>
                <p:oleObj name="Worksheet" r:id="rId13" imgW="5593019" imgH="3611880" progId="Excel.Sheet.12">
                  <p:link updateAutomatic="1"/>
                  <p:pic>
                    <p:nvPicPr>
                      <p:cNvPr id="0" name=""/>
                      <p:cNvPicPr/>
                      <p:nvPr/>
                    </p:nvPicPr>
                    <p:blipFill>
                      <a:blip r:embed="rId14"/>
                      <a:stretch>
                        <a:fillRect/>
                      </a:stretch>
                    </p:blipFill>
                    <p:spPr>
                      <a:xfrm>
                        <a:off x="998538" y="1522413"/>
                        <a:ext cx="6524625" cy="4213225"/>
                      </a:xfrm>
                      <a:prstGeom prst="rect">
                        <a:avLst/>
                      </a:prstGeom>
                    </p:spPr>
                  </p:pic>
                </p:oleObj>
              </mc:Fallback>
            </mc:AlternateContent>
          </a:graphicData>
        </a:graphic>
      </p:graphicFrame>
    </p:spTree>
    <p:extLst>
      <p:ext uri="{BB962C8B-B14F-4D97-AF65-F5344CB8AC3E}">
        <p14:creationId xmlns:p14="http://schemas.microsoft.com/office/powerpoint/2010/main" val="2054982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6686" y="603098"/>
            <a:ext cx="208422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December 31, 2020</a:t>
            </a:r>
            <a:endParaRPr lang="en-US" sz="1600" dirty="0">
              <a:ln w="0"/>
              <a:effectLst>
                <a:outerShdw blurRad="38100" dist="19050" dir="2700000" algn="tl" rotWithShape="0">
                  <a:schemeClr val="dk1">
                    <a:alpha val="40000"/>
                  </a:schemeClr>
                </a:outerShdw>
              </a:effectLst>
            </a:endParaRPr>
          </a:p>
        </p:txBody>
      </p:sp>
      <p:sp>
        <p:nvSpPr>
          <p:cNvPr id="10" name="Rectangle 9"/>
          <p:cNvSpPr/>
          <p:nvPr/>
        </p:nvSpPr>
        <p:spPr>
          <a:xfrm>
            <a:off x="2532132" y="1156989"/>
            <a:ext cx="2999539" cy="338554"/>
          </a:xfrm>
          <a:prstGeom prst="rect">
            <a:avLst/>
          </a:prstGeom>
          <a:noFill/>
        </p:spPr>
        <p:txBody>
          <a:bodyPr wrap="none" lIns="91440" tIns="45720" rIns="91440" bIns="45720">
            <a:spAutoFit/>
          </a:bodyPr>
          <a:lstStyle/>
          <a:p>
            <a:pPr algn="ctr"/>
            <a:r>
              <a:rPr lang="en-CA" sz="1600" dirty="0" smtClean="0">
                <a:ln w="0"/>
                <a:solidFill>
                  <a:schemeClr val="accent1"/>
                </a:solidFill>
                <a:effectLst>
                  <a:outerShdw blurRad="38100" dist="25400" dir="5400000" algn="ctr" rotWithShape="0">
                    <a:srgbClr val="6E747A">
                      <a:alpha val="43000"/>
                    </a:srgbClr>
                  </a:outerShdw>
                </a:effectLst>
              </a:rPr>
              <a:t>Premiums Written by Policy Class</a:t>
            </a:r>
            <a:endParaRPr lang="en-US" sz="1600" dirty="0">
              <a:ln w="0"/>
              <a:solidFill>
                <a:schemeClr val="accent1"/>
              </a:solidFill>
              <a:effectLst>
                <a:outerShdw blurRad="38100" dist="25400" dir="5400000" algn="ctr" rotWithShape="0">
                  <a:srgbClr val="6E747A">
                    <a:alpha val="43000"/>
                  </a:srgbClr>
                </a:outerShdw>
              </a:effectLst>
            </a:endParaRPr>
          </a:p>
        </p:txBody>
      </p:sp>
      <p:sp>
        <p:nvSpPr>
          <p:cNvPr id="13" name="Rectangle 12"/>
          <p:cNvSpPr/>
          <p:nvPr/>
        </p:nvSpPr>
        <p:spPr>
          <a:xfrm>
            <a:off x="7933567" y="1792606"/>
            <a:ext cx="3613426" cy="523220"/>
          </a:xfrm>
          <a:prstGeom prst="rect">
            <a:avLst/>
          </a:prstGeom>
          <a:noFill/>
        </p:spPr>
        <p:txBody>
          <a:bodyPr wrap="none" lIns="91440" tIns="45720" rIns="91440" bIns="45720">
            <a:spAutoFit/>
          </a:bodyPr>
          <a:lstStyle/>
          <a:p>
            <a:pPr algn="ctr"/>
            <a:r>
              <a:rPr lang="en-CA" sz="2800" dirty="0" smtClean="0">
                <a:ln w="0"/>
                <a:effectLst>
                  <a:outerShdw blurRad="38100" dist="19050" dir="2700000" algn="tl" rotWithShape="0">
                    <a:schemeClr val="dk1">
                      <a:alpha val="40000"/>
                    </a:schemeClr>
                  </a:outerShdw>
                </a:effectLst>
              </a:rPr>
              <a:t>Premiums Written YTD</a:t>
            </a:r>
            <a:endParaRPr lang="en-US" sz="2800" dirty="0">
              <a:ln w="0"/>
              <a:effectLst>
                <a:outerShdw blurRad="38100" dist="19050" dir="2700000" algn="tl" rotWithShape="0">
                  <a:schemeClr val="dk1">
                    <a:alpha val="40000"/>
                  </a:schemeClr>
                </a:outerShdw>
              </a:effectLst>
            </a:endParaRPr>
          </a:p>
        </p:txBody>
      </p:sp>
      <p:sp>
        <p:nvSpPr>
          <p:cNvPr id="19" name="TextBox 18"/>
          <p:cNvSpPr txBox="1"/>
          <p:nvPr/>
        </p:nvSpPr>
        <p:spPr>
          <a:xfrm>
            <a:off x="10858129" y="2355177"/>
            <a:ext cx="729880" cy="276999"/>
          </a:xfrm>
          <a:prstGeom prst="rect">
            <a:avLst/>
          </a:prstGeom>
          <a:noFill/>
        </p:spPr>
        <p:txBody>
          <a:bodyPr wrap="none" rtlCol="0">
            <a:spAutoFit/>
          </a:bodyPr>
          <a:lstStyle/>
          <a:p>
            <a:r>
              <a:rPr lang="en-CA" sz="1200" dirty="0" smtClean="0">
                <a:solidFill>
                  <a:schemeClr val="tx1">
                    <a:lumMod val="50000"/>
                    <a:lumOff val="50000"/>
                  </a:schemeClr>
                </a:solidFill>
              </a:rPr>
              <a:t>Last Year</a:t>
            </a:r>
            <a:endParaRPr lang="en-US" sz="1200" dirty="0">
              <a:solidFill>
                <a:schemeClr val="tx1">
                  <a:lumMod val="50000"/>
                  <a:lumOff val="50000"/>
                </a:schemeClr>
              </a:solidFill>
            </a:endParaRPr>
          </a:p>
        </p:txBody>
      </p:sp>
      <p:pic>
        <p:nvPicPr>
          <p:cNvPr id="16"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036271161"/>
              </p:ext>
            </p:extLst>
          </p:nvPr>
        </p:nvGraphicFramePr>
        <p:xfrm>
          <a:off x="7388225" y="2316163"/>
          <a:ext cx="3254375" cy="762000"/>
        </p:xfrm>
        <a:graphic>
          <a:graphicData uri="http://schemas.openxmlformats.org/presentationml/2006/ole">
            <mc:AlternateContent xmlns:mc="http://schemas.openxmlformats.org/markup-compatibility/2006">
              <mc:Choice xmlns:v="urn:schemas-microsoft-com:vml" Requires="v">
                <p:oleObj spid="_x0000_s44750" name="Worksheet" r:id="rId5" imgW="3253801" imgH="762061" progId="Excel.Sheet.12">
                  <p:link updateAutomatic="1"/>
                </p:oleObj>
              </mc:Choice>
              <mc:Fallback>
                <p:oleObj name="Worksheet" r:id="rId5" imgW="3253801" imgH="762061" progId="Excel.Sheet.12">
                  <p:link updateAutomatic="1"/>
                  <p:pic>
                    <p:nvPicPr>
                      <p:cNvPr id="0" name=""/>
                      <p:cNvPicPr/>
                      <p:nvPr/>
                    </p:nvPicPr>
                    <p:blipFill>
                      <a:blip r:embed="rId6"/>
                      <a:stretch>
                        <a:fillRect/>
                      </a:stretch>
                    </p:blipFill>
                    <p:spPr>
                      <a:xfrm>
                        <a:off x="7388225" y="2316163"/>
                        <a:ext cx="3254375" cy="7620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95435847"/>
              </p:ext>
            </p:extLst>
          </p:nvPr>
        </p:nvGraphicFramePr>
        <p:xfrm>
          <a:off x="10277475" y="2566988"/>
          <a:ext cx="1790700" cy="511175"/>
        </p:xfrm>
        <a:graphic>
          <a:graphicData uri="http://schemas.openxmlformats.org/presentationml/2006/ole">
            <mc:AlternateContent xmlns:mc="http://schemas.openxmlformats.org/markup-compatibility/2006">
              <mc:Choice xmlns:v="urn:schemas-microsoft-com:vml" Requires="v">
                <p:oleObj spid="_x0000_s44751" name="Worksheet" r:id="rId7" imgW="1790761" imgH="510601" progId="Excel.Sheet.12">
                  <p:link updateAutomatic="1"/>
                </p:oleObj>
              </mc:Choice>
              <mc:Fallback>
                <p:oleObj name="Worksheet" r:id="rId7" imgW="1790761" imgH="510601" progId="Excel.Sheet.12">
                  <p:link updateAutomatic="1"/>
                  <p:pic>
                    <p:nvPicPr>
                      <p:cNvPr id="0" name=""/>
                      <p:cNvPicPr/>
                      <p:nvPr/>
                    </p:nvPicPr>
                    <p:blipFill>
                      <a:blip r:embed="rId8"/>
                      <a:stretch>
                        <a:fillRect/>
                      </a:stretch>
                    </p:blipFill>
                    <p:spPr>
                      <a:xfrm>
                        <a:off x="10277475" y="2566988"/>
                        <a:ext cx="1790700" cy="5111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602298786"/>
              </p:ext>
            </p:extLst>
          </p:nvPr>
        </p:nvGraphicFramePr>
        <p:xfrm>
          <a:off x="10277475" y="2882900"/>
          <a:ext cx="1790700" cy="511175"/>
        </p:xfrm>
        <a:graphic>
          <a:graphicData uri="http://schemas.openxmlformats.org/presentationml/2006/ole">
            <mc:AlternateContent xmlns:mc="http://schemas.openxmlformats.org/markup-compatibility/2006">
              <mc:Choice xmlns:v="urn:schemas-microsoft-com:vml" Requires="v">
                <p:oleObj spid="_x0000_s44752" name="Worksheet" r:id="rId9" imgW="1790761" imgH="510601" progId="Excel.Sheet.12">
                  <p:link updateAutomatic="1"/>
                </p:oleObj>
              </mc:Choice>
              <mc:Fallback>
                <p:oleObj name="Worksheet" r:id="rId9" imgW="1790761" imgH="510601" progId="Excel.Sheet.12">
                  <p:link updateAutomatic="1"/>
                  <p:pic>
                    <p:nvPicPr>
                      <p:cNvPr id="0" name=""/>
                      <p:cNvPicPr/>
                      <p:nvPr/>
                    </p:nvPicPr>
                    <p:blipFill>
                      <a:blip r:embed="rId10"/>
                      <a:stretch>
                        <a:fillRect/>
                      </a:stretch>
                    </p:blipFill>
                    <p:spPr>
                      <a:xfrm>
                        <a:off x="10277475" y="2882900"/>
                        <a:ext cx="1790700" cy="51117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326278493"/>
              </p:ext>
            </p:extLst>
          </p:nvPr>
        </p:nvGraphicFramePr>
        <p:xfrm>
          <a:off x="769938" y="1522413"/>
          <a:ext cx="6524625" cy="4213225"/>
        </p:xfrm>
        <a:graphic>
          <a:graphicData uri="http://schemas.openxmlformats.org/presentationml/2006/ole">
            <mc:AlternateContent xmlns:mc="http://schemas.openxmlformats.org/markup-compatibility/2006">
              <mc:Choice xmlns:v="urn:schemas-microsoft-com:vml" Requires="v">
                <p:oleObj spid="_x0000_s44753" name="Worksheet" r:id="rId11" imgW="5593019" imgH="3611880" progId="Excel.Sheet.12">
                  <p:link updateAutomatic="1"/>
                </p:oleObj>
              </mc:Choice>
              <mc:Fallback>
                <p:oleObj name="Worksheet" r:id="rId11" imgW="5593019" imgH="3611880" progId="Excel.Sheet.12">
                  <p:link updateAutomatic="1"/>
                  <p:pic>
                    <p:nvPicPr>
                      <p:cNvPr id="0" name=""/>
                      <p:cNvPicPr/>
                      <p:nvPr/>
                    </p:nvPicPr>
                    <p:blipFill>
                      <a:blip r:embed="rId12"/>
                      <a:stretch>
                        <a:fillRect/>
                      </a:stretch>
                    </p:blipFill>
                    <p:spPr>
                      <a:xfrm>
                        <a:off x="769938" y="1522413"/>
                        <a:ext cx="6524625" cy="4213225"/>
                      </a:xfrm>
                      <a:prstGeom prst="rect">
                        <a:avLst/>
                      </a:prstGeom>
                    </p:spPr>
                  </p:pic>
                </p:oleObj>
              </mc:Fallback>
            </mc:AlternateContent>
          </a:graphicData>
        </a:graphic>
      </p:graphicFrame>
    </p:spTree>
    <p:extLst>
      <p:ext uri="{BB962C8B-B14F-4D97-AF65-F5344CB8AC3E}">
        <p14:creationId xmlns:p14="http://schemas.microsoft.com/office/powerpoint/2010/main" val="873604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123658"/>
          </a:xfrm>
          <a:prstGeom prst="rect">
            <a:avLst/>
          </a:prstGeom>
          <a:noFill/>
        </p:spPr>
        <p:txBody>
          <a:bodyPr wrap="square" rtlCol="0">
            <a:spAutoFit/>
          </a:bodyPr>
          <a:lstStyle/>
          <a:p>
            <a:pPr algn="ctr"/>
            <a:r>
              <a:rPr lang="en-CA" sz="4400" dirty="0" smtClean="0">
                <a:solidFill>
                  <a:schemeClr val="bg1"/>
                </a:solidFill>
              </a:rPr>
              <a:t>New</a:t>
            </a:r>
          </a:p>
          <a:p>
            <a:pPr algn="ctr"/>
            <a:r>
              <a:rPr lang="en-CA" sz="4400" dirty="0" smtClean="0">
                <a:solidFill>
                  <a:schemeClr val="bg1"/>
                </a:solidFill>
              </a:rPr>
              <a:t>Policy</a:t>
            </a:r>
          </a:p>
          <a:p>
            <a:pPr algn="ctr"/>
            <a:r>
              <a:rPr lang="en-CA" sz="4400" dirty="0" smtClean="0">
                <a:solidFill>
                  <a:schemeClr val="bg1"/>
                </a:solidFill>
              </a:rPr>
              <a:t>Count</a:t>
            </a:r>
            <a:endParaRPr lang="en-US" sz="4400" dirty="0">
              <a:solidFill>
                <a:schemeClr val="bg1"/>
              </a:solidFill>
            </a:endParaRPr>
          </a:p>
        </p:txBody>
      </p:sp>
      <p:sp>
        <p:nvSpPr>
          <p:cNvPr id="22" name="Rectangle 21"/>
          <p:cNvSpPr/>
          <p:nvPr/>
        </p:nvSpPr>
        <p:spPr>
          <a:xfrm>
            <a:off x="464460" y="599074"/>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117194433"/>
              </p:ext>
            </p:extLst>
          </p:nvPr>
        </p:nvGraphicFramePr>
        <p:xfrm>
          <a:off x="1017588" y="1382713"/>
          <a:ext cx="5929312" cy="3725862"/>
        </p:xfrm>
        <a:graphic>
          <a:graphicData uri="http://schemas.openxmlformats.org/presentationml/2006/ole">
            <mc:AlternateContent xmlns:mc="http://schemas.openxmlformats.org/markup-compatibility/2006">
              <mc:Choice xmlns:v="urn:schemas-microsoft-com:vml" Requires="v">
                <p:oleObj spid="_x0000_s14835" name="Worksheet" r:id="rId5" imgW="5593019" imgH="3512759" progId="Excel.Sheet.12">
                  <p:link updateAutomatic="1"/>
                </p:oleObj>
              </mc:Choice>
              <mc:Fallback>
                <p:oleObj name="Worksheet" r:id="rId5" imgW="5593019" imgH="3512759" progId="Excel.Sheet.12">
                  <p:link updateAutomatic="1"/>
                  <p:pic>
                    <p:nvPicPr>
                      <p:cNvPr id="0" name=""/>
                      <p:cNvPicPr/>
                      <p:nvPr/>
                    </p:nvPicPr>
                    <p:blipFill>
                      <a:blip r:embed="rId6"/>
                      <a:stretch>
                        <a:fillRect/>
                      </a:stretch>
                    </p:blipFill>
                    <p:spPr>
                      <a:xfrm>
                        <a:off x="1017588" y="1382713"/>
                        <a:ext cx="5929312" cy="3725862"/>
                      </a:xfrm>
                      <a:prstGeom prst="rect">
                        <a:avLst/>
                      </a:prstGeom>
                    </p:spPr>
                  </p:pic>
                </p:oleObj>
              </mc:Fallback>
            </mc:AlternateContent>
          </a:graphicData>
        </a:graphic>
      </p:graphicFrame>
      <p:graphicFrame>
        <p:nvGraphicFramePr>
          <p:cNvPr id="13" name="Object 12"/>
          <p:cNvGraphicFramePr>
            <a:graphicFrameLocks/>
          </p:cNvGraphicFramePr>
          <p:nvPr>
            <p:extLst>
              <p:ext uri="{D42A27DB-BD31-4B8C-83A1-F6EECF244321}">
                <p14:modId xmlns:p14="http://schemas.microsoft.com/office/powerpoint/2010/main" val="2854603326"/>
              </p:ext>
            </p:extLst>
          </p:nvPr>
        </p:nvGraphicFramePr>
        <p:xfrm>
          <a:off x="6157913" y="5829300"/>
          <a:ext cx="731837" cy="460375"/>
        </p:xfrm>
        <a:graphic>
          <a:graphicData uri="http://schemas.openxmlformats.org/presentationml/2006/ole">
            <mc:AlternateContent xmlns:mc="http://schemas.openxmlformats.org/markup-compatibility/2006">
              <mc:Choice xmlns:v="urn:schemas-microsoft-com:vml" Requires="v">
                <p:oleObj spid="_x0000_s14836" name="Worksheet" r:id="rId7" imgW="1226759" imgH="502920" progId="Excel.Sheet.12">
                  <p:link updateAutomatic="1"/>
                </p:oleObj>
              </mc:Choice>
              <mc:Fallback>
                <p:oleObj name="Worksheet" r:id="rId7" imgW="1226759" imgH="502920" progId="Excel.Sheet.12">
                  <p:link updateAutomatic="1"/>
                  <p:pic>
                    <p:nvPicPr>
                      <p:cNvPr id="0" name=""/>
                      <p:cNvPicPr/>
                      <p:nvPr/>
                    </p:nvPicPr>
                    <p:blipFill>
                      <a:blip r:embed="rId8"/>
                      <a:stretch>
                        <a:fillRect/>
                      </a:stretch>
                    </p:blipFill>
                    <p:spPr>
                      <a:xfrm>
                        <a:off x="6157913" y="5829300"/>
                        <a:ext cx="731837" cy="460375"/>
                      </a:xfrm>
                      <a:prstGeom prst="rect">
                        <a:avLst/>
                      </a:prstGeom>
                      <a:ln>
                        <a:noFill/>
                      </a:ln>
                    </p:spPr>
                  </p:pic>
                </p:oleObj>
              </mc:Fallback>
            </mc:AlternateContent>
          </a:graphicData>
        </a:graphic>
      </p:graphicFrame>
      <p:sp>
        <p:nvSpPr>
          <p:cNvPr id="19" name="Rounded Rectangle 18"/>
          <p:cNvSpPr>
            <a:spLocks/>
          </p:cNvSpPr>
          <p:nvPr/>
        </p:nvSpPr>
        <p:spPr>
          <a:xfrm>
            <a:off x="4948420" y="5837052"/>
            <a:ext cx="731520" cy="45720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789169" y="5459236"/>
            <a:ext cx="1046553"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TREND</a:t>
            </a:r>
            <a:endParaRPr lang="en-US" dirty="0"/>
          </a:p>
        </p:txBody>
      </p:sp>
      <p:sp>
        <p:nvSpPr>
          <p:cNvPr id="21" name="Rounded Rectangle 20"/>
          <p:cNvSpPr>
            <a:spLocks/>
          </p:cNvSpPr>
          <p:nvPr/>
        </p:nvSpPr>
        <p:spPr>
          <a:xfrm>
            <a:off x="6158604" y="5833176"/>
            <a:ext cx="731520" cy="45720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857251" y="5459236"/>
            <a:ext cx="1274330"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PRIOR YR</a:t>
            </a:r>
            <a:endParaRPr lang="en-US" dirty="0"/>
          </a:p>
        </p:txBody>
      </p:sp>
    </p:spTree>
    <p:extLst>
      <p:ext uri="{BB962C8B-B14F-4D97-AF65-F5344CB8AC3E}">
        <p14:creationId xmlns:p14="http://schemas.microsoft.com/office/powerpoint/2010/main" val="3501347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800767"/>
          </a:xfrm>
          <a:prstGeom prst="rect">
            <a:avLst/>
          </a:prstGeom>
          <a:noFill/>
        </p:spPr>
        <p:txBody>
          <a:bodyPr wrap="square" rtlCol="0">
            <a:spAutoFit/>
          </a:bodyPr>
          <a:lstStyle/>
          <a:p>
            <a:pPr algn="ctr"/>
            <a:r>
              <a:rPr lang="en-CA" sz="4400" dirty="0" smtClean="0">
                <a:solidFill>
                  <a:schemeClr val="bg1"/>
                </a:solidFill>
              </a:rPr>
              <a:t>New</a:t>
            </a:r>
          </a:p>
          <a:p>
            <a:pPr algn="ctr"/>
            <a:r>
              <a:rPr lang="en-CA" sz="4400" dirty="0" smtClean="0">
                <a:solidFill>
                  <a:schemeClr val="bg1"/>
                </a:solidFill>
              </a:rPr>
              <a:t>Policy</a:t>
            </a:r>
          </a:p>
          <a:p>
            <a:pPr algn="ctr"/>
            <a:r>
              <a:rPr lang="en-CA" sz="4400" dirty="0" smtClean="0">
                <a:solidFill>
                  <a:schemeClr val="bg1"/>
                </a:solidFill>
              </a:rPr>
              <a:t>Count</a:t>
            </a:r>
          </a:p>
          <a:p>
            <a:pPr algn="ctr"/>
            <a:r>
              <a:rPr lang="en-CA" sz="4400" dirty="0" smtClean="0">
                <a:solidFill>
                  <a:schemeClr val="bg1"/>
                </a:solidFill>
              </a:rPr>
              <a:t>YTD</a:t>
            </a:r>
            <a:endParaRPr lang="en-US" sz="4400" dirty="0">
              <a:solidFill>
                <a:schemeClr val="bg1"/>
              </a:solidFill>
            </a:endParaRPr>
          </a:p>
        </p:txBody>
      </p:sp>
      <p:sp>
        <p:nvSpPr>
          <p:cNvPr id="22" name="Rectangle 21"/>
          <p:cNvSpPr/>
          <p:nvPr/>
        </p:nvSpPr>
        <p:spPr>
          <a:xfrm>
            <a:off x="457756" y="623401"/>
            <a:ext cx="2084225" cy="338554"/>
          </a:xfrm>
          <a:prstGeom prst="rect">
            <a:avLst/>
          </a:prstGeom>
          <a:noFill/>
        </p:spPr>
        <p:txBody>
          <a:bodyPr wrap="none" lIns="91440" tIns="45720" rIns="91440" bIns="45720">
            <a:spAutoFit/>
          </a:bodyPr>
          <a:lstStyle/>
          <a:p>
            <a:pPr algn="ctr"/>
            <a:r>
              <a:rPr lang="en-CA" sz="1600" dirty="0">
                <a:ln w="0"/>
                <a:effectLst>
                  <a:outerShdw blurRad="38100" dist="19050" dir="2700000" algn="tl" rotWithShape="0">
                    <a:schemeClr val="dk1">
                      <a:alpha val="40000"/>
                    </a:schemeClr>
                  </a:outerShdw>
                </a:effectLst>
              </a:rPr>
              <a:t>To </a:t>
            </a:r>
            <a:r>
              <a:rPr lang="en-CA" sz="1600" dirty="0" smtClean="0">
                <a:ln w="0"/>
                <a:effectLst>
                  <a:outerShdw blurRad="38100" dist="19050" dir="2700000" algn="tl" rotWithShape="0">
                    <a:schemeClr val="dk1">
                      <a:alpha val="40000"/>
                    </a:schemeClr>
                  </a:outerShdw>
                </a:effectLst>
              </a:rPr>
              <a:t>December 31, </a:t>
            </a:r>
            <a:r>
              <a:rPr lang="en-CA" sz="1600" dirty="0">
                <a:ln w="0"/>
                <a:effectLst>
                  <a:outerShdw blurRad="38100" dist="19050" dir="2700000" algn="tl" rotWithShape="0">
                    <a:schemeClr val="dk1">
                      <a:alpha val="40000"/>
                    </a:schemeClr>
                  </a:outerShdw>
                </a:effectLst>
              </a:rPr>
              <a:t>2020</a:t>
            </a:r>
            <a:endParaRPr lang="en-US" sz="1600" dirty="0">
              <a:ln w="0"/>
              <a:effectLst>
                <a:outerShdw blurRad="38100" dist="19050" dir="2700000" algn="tl" rotWithShape="0">
                  <a:schemeClr val="dk1">
                    <a:alpha val="40000"/>
                  </a:schemeClr>
                </a:outerShdw>
              </a:effectLst>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522346232"/>
              </p:ext>
            </p:extLst>
          </p:nvPr>
        </p:nvGraphicFramePr>
        <p:xfrm>
          <a:off x="941388" y="1257300"/>
          <a:ext cx="6092825" cy="3825875"/>
        </p:xfrm>
        <a:graphic>
          <a:graphicData uri="http://schemas.openxmlformats.org/presentationml/2006/ole">
            <mc:AlternateContent xmlns:mc="http://schemas.openxmlformats.org/markup-compatibility/2006">
              <mc:Choice xmlns:v="urn:schemas-microsoft-com:vml" Requires="v">
                <p:oleObj spid="_x0000_s45408" name="Worksheet" r:id="rId5" imgW="5608198" imgH="3520440" progId="Excel.Sheet.12">
                  <p:link updateAutomatic="1"/>
                </p:oleObj>
              </mc:Choice>
              <mc:Fallback>
                <p:oleObj name="Worksheet" r:id="rId5" imgW="5608198" imgH="3520440" progId="Excel.Sheet.12">
                  <p:link updateAutomatic="1"/>
                  <p:pic>
                    <p:nvPicPr>
                      <p:cNvPr id="0" name=""/>
                      <p:cNvPicPr/>
                      <p:nvPr/>
                    </p:nvPicPr>
                    <p:blipFill>
                      <a:blip r:embed="rId6"/>
                      <a:stretch>
                        <a:fillRect/>
                      </a:stretch>
                    </p:blipFill>
                    <p:spPr>
                      <a:xfrm>
                        <a:off x="941388" y="1257300"/>
                        <a:ext cx="6092825" cy="3825875"/>
                      </a:xfrm>
                      <a:prstGeom prst="rect">
                        <a:avLst/>
                      </a:prstGeom>
                    </p:spPr>
                  </p:pic>
                </p:oleObj>
              </mc:Fallback>
            </mc:AlternateContent>
          </a:graphicData>
        </a:graphic>
      </p:graphicFrame>
      <p:sp>
        <p:nvSpPr>
          <p:cNvPr id="19" name="Rounded Rectangle 18"/>
          <p:cNvSpPr>
            <a:spLocks/>
          </p:cNvSpPr>
          <p:nvPr/>
        </p:nvSpPr>
        <p:spPr>
          <a:xfrm>
            <a:off x="6158604" y="5833176"/>
            <a:ext cx="731520" cy="45720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857251" y="5459236"/>
            <a:ext cx="1274330"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PRIOR YR</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696473093"/>
              </p:ext>
            </p:extLst>
          </p:nvPr>
        </p:nvGraphicFramePr>
        <p:xfrm>
          <a:off x="6080125" y="5908675"/>
          <a:ext cx="885825" cy="304800"/>
        </p:xfrm>
        <a:graphic>
          <a:graphicData uri="http://schemas.openxmlformats.org/presentationml/2006/ole">
            <mc:AlternateContent xmlns:mc="http://schemas.openxmlformats.org/markup-compatibility/2006">
              <mc:Choice xmlns:v="urn:schemas-microsoft-com:vml" Requires="v">
                <p:oleObj spid="_x0000_s45409" name="Worksheet" r:id="rId7" imgW="1226759" imgH="373441" progId="Excel.Sheet.12">
                  <p:link updateAutomatic="1"/>
                </p:oleObj>
              </mc:Choice>
              <mc:Fallback>
                <p:oleObj name="Worksheet" r:id="rId7" imgW="1226759" imgH="373441" progId="Excel.Sheet.12">
                  <p:link updateAutomatic="1"/>
                  <p:pic>
                    <p:nvPicPr>
                      <p:cNvPr id="0" name=""/>
                      <p:cNvPicPr/>
                      <p:nvPr/>
                    </p:nvPicPr>
                    <p:blipFill>
                      <a:blip r:embed="rId8"/>
                      <a:stretch>
                        <a:fillRect/>
                      </a:stretch>
                    </p:blipFill>
                    <p:spPr>
                      <a:xfrm>
                        <a:off x="6080125" y="5908675"/>
                        <a:ext cx="885825" cy="304800"/>
                      </a:xfrm>
                      <a:prstGeom prst="rect">
                        <a:avLst/>
                      </a:prstGeom>
                    </p:spPr>
                  </p:pic>
                </p:oleObj>
              </mc:Fallback>
            </mc:AlternateContent>
          </a:graphicData>
        </a:graphic>
      </p:graphicFrame>
    </p:spTree>
    <p:extLst>
      <p:ext uri="{BB962C8B-B14F-4D97-AF65-F5344CB8AC3E}">
        <p14:creationId xmlns:p14="http://schemas.microsoft.com/office/powerpoint/2010/main" val="1975884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123658"/>
          </a:xfrm>
          <a:prstGeom prst="rect">
            <a:avLst/>
          </a:prstGeom>
          <a:noFill/>
        </p:spPr>
        <p:txBody>
          <a:bodyPr wrap="square" rtlCol="0">
            <a:spAutoFit/>
          </a:bodyPr>
          <a:lstStyle/>
          <a:p>
            <a:pPr algn="ctr"/>
            <a:r>
              <a:rPr lang="en-CA" sz="4400" dirty="0" smtClean="0">
                <a:solidFill>
                  <a:schemeClr val="bg1"/>
                </a:solidFill>
              </a:rPr>
              <a:t>Cancelled</a:t>
            </a:r>
          </a:p>
          <a:p>
            <a:pPr algn="ctr"/>
            <a:r>
              <a:rPr lang="en-CA" sz="4400" dirty="0" smtClean="0">
                <a:solidFill>
                  <a:schemeClr val="bg1"/>
                </a:solidFill>
              </a:rPr>
              <a:t>Policy</a:t>
            </a:r>
          </a:p>
          <a:p>
            <a:pPr algn="ctr"/>
            <a:r>
              <a:rPr lang="en-CA" sz="4400" dirty="0" smtClean="0">
                <a:solidFill>
                  <a:schemeClr val="bg1"/>
                </a:solidFill>
              </a:rPr>
              <a:t>Count</a:t>
            </a:r>
            <a:endParaRPr lang="en-US" sz="4400" dirty="0">
              <a:solidFill>
                <a:schemeClr val="bg1"/>
              </a:solidFill>
            </a:endParaRPr>
          </a:p>
        </p:txBody>
      </p:sp>
      <p:sp>
        <p:nvSpPr>
          <p:cNvPr id="22" name="Rectangle 21"/>
          <p:cNvSpPr/>
          <p:nvPr/>
        </p:nvSpPr>
        <p:spPr>
          <a:xfrm>
            <a:off x="464457" y="55462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646546207"/>
              </p:ext>
            </p:extLst>
          </p:nvPr>
        </p:nvGraphicFramePr>
        <p:xfrm>
          <a:off x="949325" y="1227138"/>
          <a:ext cx="6249988" cy="3929062"/>
        </p:xfrm>
        <a:graphic>
          <a:graphicData uri="http://schemas.openxmlformats.org/presentationml/2006/ole">
            <mc:AlternateContent xmlns:mc="http://schemas.openxmlformats.org/markup-compatibility/2006">
              <mc:Choice xmlns:v="urn:schemas-microsoft-com:vml" Requires="v">
                <p:oleObj spid="_x0000_s15844" name="Worksheet" r:id="rId5" imgW="5593019" imgH="3512759" progId="Excel.Sheet.12">
                  <p:link updateAutomatic="1"/>
                </p:oleObj>
              </mc:Choice>
              <mc:Fallback>
                <p:oleObj name="Worksheet" r:id="rId5" imgW="5593019" imgH="3512759" progId="Excel.Sheet.12">
                  <p:link updateAutomatic="1"/>
                  <p:pic>
                    <p:nvPicPr>
                      <p:cNvPr id="0" name=""/>
                      <p:cNvPicPr/>
                      <p:nvPr/>
                    </p:nvPicPr>
                    <p:blipFill>
                      <a:blip r:embed="rId6"/>
                      <a:stretch>
                        <a:fillRect/>
                      </a:stretch>
                    </p:blipFill>
                    <p:spPr>
                      <a:xfrm>
                        <a:off x="949325" y="1227138"/>
                        <a:ext cx="6249988" cy="3929062"/>
                      </a:xfrm>
                      <a:prstGeom prst="rect">
                        <a:avLst/>
                      </a:prstGeom>
                    </p:spPr>
                  </p:pic>
                </p:oleObj>
              </mc:Fallback>
            </mc:AlternateContent>
          </a:graphicData>
        </a:graphic>
      </p:graphicFrame>
      <p:sp>
        <p:nvSpPr>
          <p:cNvPr id="19" name="Rounded Rectangle 18"/>
          <p:cNvSpPr>
            <a:spLocks/>
          </p:cNvSpPr>
          <p:nvPr/>
        </p:nvSpPr>
        <p:spPr>
          <a:xfrm>
            <a:off x="4948420" y="5837052"/>
            <a:ext cx="731520" cy="45720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789169" y="5459236"/>
            <a:ext cx="1046553"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TREND</a:t>
            </a:r>
            <a:endParaRPr lang="en-US" dirty="0"/>
          </a:p>
        </p:txBody>
      </p:sp>
      <p:sp>
        <p:nvSpPr>
          <p:cNvPr id="21" name="Rounded Rectangle 20"/>
          <p:cNvSpPr>
            <a:spLocks/>
          </p:cNvSpPr>
          <p:nvPr/>
        </p:nvSpPr>
        <p:spPr>
          <a:xfrm>
            <a:off x="6158604" y="5833176"/>
            <a:ext cx="731520" cy="45720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857251" y="5459236"/>
            <a:ext cx="1274330"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PRIOR YR</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92175941"/>
              </p:ext>
            </p:extLst>
          </p:nvPr>
        </p:nvGraphicFramePr>
        <p:xfrm>
          <a:off x="6034088" y="5837238"/>
          <a:ext cx="977900" cy="452437"/>
        </p:xfrm>
        <a:graphic>
          <a:graphicData uri="http://schemas.openxmlformats.org/presentationml/2006/ole">
            <mc:AlternateContent xmlns:mc="http://schemas.openxmlformats.org/markup-compatibility/2006">
              <mc:Choice xmlns:v="urn:schemas-microsoft-com:vml" Requires="v">
                <p:oleObj spid="_x0000_s15845" name="Worksheet" r:id="rId7" imgW="1226759" imgH="502920" progId="Excel.Sheet.12">
                  <p:link updateAutomatic="1"/>
                </p:oleObj>
              </mc:Choice>
              <mc:Fallback>
                <p:oleObj name="Worksheet" r:id="rId7" imgW="1226759" imgH="502920" progId="Excel.Sheet.12">
                  <p:link updateAutomatic="1"/>
                  <p:pic>
                    <p:nvPicPr>
                      <p:cNvPr id="0" name=""/>
                      <p:cNvPicPr/>
                      <p:nvPr/>
                    </p:nvPicPr>
                    <p:blipFill>
                      <a:blip r:embed="rId8"/>
                      <a:stretch>
                        <a:fillRect/>
                      </a:stretch>
                    </p:blipFill>
                    <p:spPr>
                      <a:xfrm>
                        <a:off x="6034088" y="5837238"/>
                        <a:ext cx="977900" cy="452437"/>
                      </a:xfrm>
                      <a:prstGeom prst="rect">
                        <a:avLst/>
                      </a:prstGeom>
                    </p:spPr>
                  </p:pic>
                </p:oleObj>
              </mc:Fallback>
            </mc:AlternateContent>
          </a:graphicData>
        </a:graphic>
      </p:graphicFrame>
    </p:spTree>
    <p:extLst>
      <p:ext uri="{BB962C8B-B14F-4D97-AF65-F5344CB8AC3E}">
        <p14:creationId xmlns:p14="http://schemas.microsoft.com/office/powerpoint/2010/main" val="3170207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800767"/>
          </a:xfrm>
          <a:prstGeom prst="rect">
            <a:avLst/>
          </a:prstGeom>
          <a:noFill/>
        </p:spPr>
        <p:txBody>
          <a:bodyPr wrap="square" rtlCol="0">
            <a:spAutoFit/>
          </a:bodyPr>
          <a:lstStyle/>
          <a:p>
            <a:pPr algn="ctr"/>
            <a:r>
              <a:rPr lang="en-CA" sz="4400" dirty="0" smtClean="0">
                <a:solidFill>
                  <a:schemeClr val="bg1"/>
                </a:solidFill>
              </a:rPr>
              <a:t>Cancelled</a:t>
            </a:r>
          </a:p>
          <a:p>
            <a:pPr algn="ctr"/>
            <a:r>
              <a:rPr lang="en-CA" sz="4400" dirty="0" smtClean="0">
                <a:solidFill>
                  <a:schemeClr val="bg1"/>
                </a:solidFill>
              </a:rPr>
              <a:t>Policy</a:t>
            </a:r>
          </a:p>
          <a:p>
            <a:pPr algn="ctr"/>
            <a:r>
              <a:rPr lang="en-CA" sz="4400" dirty="0" smtClean="0">
                <a:solidFill>
                  <a:schemeClr val="bg1"/>
                </a:solidFill>
              </a:rPr>
              <a:t>Count</a:t>
            </a:r>
          </a:p>
          <a:p>
            <a:pPr algn="ctr"/>
            <a:r>
              <a:rPr lang="en-CA" sz="4400" dirty="0" smtClean="0">
                <a:solidFill>
                  <a:schemeClr val="bg1"/>
                </a:solidFill>
              </a:rPr>
              <a:t>YTD</a:t>
            </a:r>
            <a:endParaRPr lang="en-US" sz="4400" dirty="0">
              <a:solidFill>
                <a:schemeClr val="bg1"/>
              </a:solidFill>
            </a:endParaRPr>
          </a:p>
        </p:txBody>
      </p:sp>
      <p:sp>
        <p:nvSpPr>
          <p:cNvPr id="22" name="Rectangle 21"/>
          <p:cNvSpPr/>
          <p:nvPr/>
        </p:nvSpPr>
        <p:spPr>
          <a:xfrm>
            <a:off x="407716" y="554622"/>
            <a:ext cx="208422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December 31, 2020</a:t>
            </a:r>
            <a:endParaRPr lang="en-US" sz="1600" dirty="0">
              <a:ln w="0"/>
              <a:effectLst>
                <a:outerShdw blurRad="38100" dist="19050" dir="2700000" algn="tl" rotWithShape="0">
                  <a:schemeClr val="dk1">
                    <a:alpha val="40000"/>
                  </a:schemeClr>
                </a:outerShdw>
              </a:effectLst>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609407680"/>
              </p:ext>
            </p:extLst>
          </p:nvPr>
        </p:nvGraphicFramePr>
        <p:xfrm>
          <a:off x="1076325" y="1279525"/>
          <a:ext cx="6215063" cy="3905250"/>
        </p:xfrm>
        <a:graphic>
          <a:graphicData uri="http://schemas.openxmlformats.org/presentationml/2006/ole">
            <mc:AlternateContent xmlns:mc="http://schemas.openxmlformats.org/markup-compatibility/2006">
              <mc:Choice xmlns:v="urn:schemas-microsoft-com:vml" Requires="v">
                <p:oleObj spid="_x0000_s46430" name="Worksheet" r:id="rId5" imgW="5593019" imgH="3512759" progId="Excel.Sheet.12">
                  <p:link updateAutomatic="1"/>
                </p:oleObj>
              </mc:Choice>
              <mc:Fallback>
                <p:oleObj name="Worksheet" r:id="rId5" imgW="5593019" imgH="3512759" progId="Excel.Sheet.12">
                  <p:link updateAutomatic="1"/>
                  <p:pic>
                    <p:nvPicPr>
                      <p:cNvPr id="0" name=""/>
                      <p:cNvPicPr/>
                      <p:nvPr/>
                    </p:nvPicPr>
                    <p:blipFill>
                      <a:blip r:embed="rId6"/>
                      <a:stretch>
                        <a:fillRect/>
                      </a:stretch>
                    </p:blipFill>
                    <p:spPr>
                      <a:xfrm>
                        <a:off x="1076325" y="1279525"/>
                        <a:ext cx="6215063" cy="3905250"/>
                      </a:xfrm>
                      <a:prstGeom prst="rect">
                        <a:avLst/>
                      </a:prstGeom>
                    </p:spPr>
                  </p:pic>
                </p:oleObj>
              </mc:Fallback>
            </mc:AlternateContent>
          </a:graphicData>
        </a:graphic>
      </p:graphicFrame>
      <p:sp>
        <p:nvSpPr>
          <p:cNvPr id="18" name="Rounded Rectangle 17"/>
          <p:cNvSpPr>
            <a:spLocks/>
          </p:cNvSpPr>
          <p:nvPr/>
        </p:nvSpPr>
        <p:spPr>
          <a:xfrm>
            <a:off x="6158604" y="5833176"/>
            <a:ext cx="731520" cy="45720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857251" y="5459236"/>
            <a:ext cx="1274330"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dirty="0" smtClean="0"/>
              <a:t>PRIOR YR</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39216559"/>
              </p:ext>
            </p:extLst>
          </p:nvPr>
        </p:nvGraphicFramePr>
        <p:xfrm>
          <a:off x="5988050" y="5899150"/>
          <a:ext cx="1069975" cy="323850"/>
        </p:xfrm>
        <a:graphic>
          <a:graphicData uri="http://schemas.openxmlformats.org/presentationml/2006/ole">
            <mc:AlternateContent xmlns:mc="http://schemas.openxmlformats.org/markup-compatibility/2006">
              <mc:Choice xmlns:v="urn:schemas-microsoft-com:vml" Requires="v">
                <p:oleObj spid="_x0000_s46431" name="Worksheet" r:id="rId7" imgW="1226759" imgH="373441" progId="Excel.Sheet.12">
                  <p:link updateAutomatic="1"/>
                </p:oleObj>
              </mc:Choice>
              <mc:Fallback>
                <p:oleObj name="Worksheet" r:id="rId7" imgW="1226759" imgH="373441" progId="Excel.Sheet.12">
                  <p:link updateAutomatic="1"/>
                  <p:pic>
                    <p:nvPicPr>
                      <p:cNvPr id="0" name=""/>
                      <p:cNvPicPr/>
                      <p:nvPr/>
                    </p:nvPicPr>
                    <p:blipFill>
                      <a:blip r:embed="rId8"/>
                      <a:stretch>
                        <a:fillRect/>
                      </a:stretch>
                    </p:blipFill>
                    <p:spPr>
                      <a:xfrm>
                        <a:off x="5988050" y="5899150"/>
                        <a:ext cx="1069975" cy="323850"/>
                      </a:xfrm>
                      <a:prstGeom prst="rect">
                        <a:avLst/>
                      </a:prstGeom>
                    </p:spPr>
                  </p:pic>
                </p:oleObj>
              </mc:Fallback>
            </mc:AlternateContent>
          </a:graphicData>
        </a:graphic>
      </p:graphicFrame>
    </p:spTree>
    <p:extLst>
      <p:ext uri="{BB962C8B-B14F-4D97-AF65-F5344CB8AC3E}">
        <p14:creationId xmlns:p14="http://schemas.microsoft.com/office/powerpoint/2010/main" val="35954246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1446550"/>
          </a:xfrm>
          <a:prstGeom prst="rect">
            <a:avLst/>
          </a:prstGeom>
          <a:noFill/>
        </p:spPr>
        <p:txBody>
          <a:bodyPr wrap="square" rtlCol="0">
            <a:spAutoFit/>
          </a:bodyPr>
          <a:lstStyle/>
          <a:p>
            <a:pPr algn="ctr"/>
            <a:r>
              <a:rPr lang="en-CA" sz="4400" dirty="0" smtClean="0">
                <a:solidFill>
                  <a:schemeClr val="bg1"/>
                </a:solidFill>
              </a:rPr>
              <a:t>Retention</a:t>
            </a:r>
          </a:p>
          <a:p>
            <a:pPr algn="ctr"/>
            <a:r>
              <a:rPr lang="en-CA" sz="4400" dirty="0" smtClean="0">
                <a:solidFill>
                  <a:schemeClr val="bg1"/>
                </a:solidFill>
              </a:rPr>
              <a:t>Rate</a:t>
            </a:r>
            <a:endParaRPr lang="en-CA" sz="4400" dirty="0">
              <a:solidFill>
                <a:schemeClr val="bg1"/>
              </a:solidFill>
            </a:endParaRPr>
          </a:p>
        </p:txBody>
      </p:sp>
      <p:sp>
        <p:nvSpPr>
          <p:cNvPr id="22" name="Rectangle 21"/>
          <p:cNvSpPr/>
          <p:nvPr/>
        </p:nvSpPr>
        <p:spPr>
          <a:xfrm>
            <a:off x="537587" y="552268"/>
            <a:ext cx="2307363"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As at December 31, 2020</a:t>
            </a:r>
            <a:endParaRPr lang="en-US" sz="1600" dirty="0">
              <a:ln w="0"/>
              <a:effectLst>
                <a:outerShdw blurRad="38100" dist="19050" dir="2700000" algn="tl" rotWithShape="0">
                  <a:schemeClr val="dk1">
                    <a:alpha val="40000"/>
                  </a:schemeClr>
                </a:outerShdw>
              </a:effectLst>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
        <p:nvSpPr>
          <p:cNvPr id="24" name="Oval 23"/>
          <p:cNvSpPr/>
          <p:nvPr/>
        </p:nvSpPr>
        <p:spPr>
          <a:xfrm>
            <a:off x="6213562" y="5449926"/>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506180037"/>
              </p:ext>
            </p:extLst>
          </p:nvPr>
        </p:nvGraphicFramePr>
        <p:xfrm>
          <a:off x="1198563" y="1393825"/>
          <a:ext cx="5905500" cy="3709988"/>
        </p:xfrm>
        <a:graphic>
          <a:graphicData uri="http://schemas.openxmlformats.org/presentationml/2006/ole">
            <mc:AlternateContent xmlns:mc="http://schemas.openxmlformats.org/markup-compatibility/2006">
              <mc:Choice xmlns:v="urn:schemas-microsoft-com:vml" Requires="v">
                <p:oleObj spid="_x0000_s17102" name="Worksheet" r:id="rId5" imgW="5608198" imgH="3520440" progId="Excel.Sheet.12">
                  <p:link updateAutomatic="1"/>
                </p:oleObj>
              </mc:Choice>
              <mc:Fallback>
                <p:oleObj name="Worksheet" r:id="rId5" imgW="5608198" imgH="3520440" progId="Excel.Sheet.12">
                  <p:link updateAutomatic="1"/>
                  <p:pic>
                    <p:nvPicPr>
                      <p:cNvPr id="0" name=""/>
                      <p:cNvPicPr/>
                      <p:nvPr/>
                    </p:nvPicPr>
                    <p:blipFill>
                      <a:blip r:embed="rId6"/>
                      <a:stretch>
                        <a:fillRect/>
                      </a:stretch>
                    </p:blipFill>
                    <p:spPr>
                      <a:xfrm>
                        <a:off x="1198563" y="1393825"/>
                        <a:ext cx="5905500" cy="3709988"/>
                      </a:xfrm>
                      <a:prstGeom prst="rect">
                        <a:avLst/>
                      </a:prstGeom>
                    </p:spPr>
                  </p:pic>
                </p:oleObj>
              </mc:Fallback>
            </mc:AlternateContent>
          </a:graphicData>
        </a:graphic>
      </p:graphicFrame>
      <p:sp>
        <p:nvSpPr>
          <p:cNvPr id="18" name="Oval 17"/>
          <p:cNvSpPr/>
          <p:nvPr/>
        </p:nvSpPr>
        <p:spPr>
          <a:xfrm>
            <a:off x="4896045" y="5476165"/>
            <a:ext cx="914400" cy="914400"/>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372610859"/>
              </p:ext>
            </p:extLst>
          </p:nvPr>
        </p:nvGraphicFramePr>
        <p:xfrm>
          <a:off x="4737100" y="5680075"/>
          <a:ext cx="1227138" cy="503238"/>
        </p:xfrm>
        <a:graphic>
          <a:graphicData uri="http://schemas.openxmlformats.org/presentationml/2006/ole">
            <mc:AlternateContent xmlns:mc="http://schemas.openxmlformats.org/markup-compatibility/2006">
              <mc:Choice xmlns:v="urn:schemas-microsoft-com:vml" Requires="v">
                <p:oleObj spid="_x0000_s17103" name="Worksheet" r:id="rId7" imgW="1226759" imgH="502920" progId="Excel.Sheet.12">
                  <p:link updateAutomatic="1"/>
                </p:oleObj>
              </mc:Choice>
              <mc:Fallback>
                <p:oleObj name="Worksheet" r:id="rId7" imgW="1226759" imgH="502920" progId="Excel.Sheet.12">
                  <p:link updateAutomatic="1"/>
                  <p:pic>
                    <p:nvPicPr>
                      <p:cNvPr id="0" name=""/>
                      <p:cNvPicPr/>
                      <p:nvPr/>
                    </p:nvPicPr>
                    <p:blipFill>
                      <a:blip r:embed="rId8"/>
                      <a:stretch>
                        <a:fillRect/>
                      </a:stretch>
                    </p:blipFill>
                    <p:spPr>
                      <a:xfrm>
                        <a:off x="4737100" y="5680075"/>
                        <a:ext cx="1227138" cy="5032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14542085"/>
              </p:ext>
            </p:extLst>
          </p:nvPr>
        </p:nvGraphicFramePr>
        <p:xfrm>
          <a:off x="6054725" y="5653088"/>
          <a:ext cx="1227138" cy="503237"/>
        </p:xfrm>
        <a:graphic>
          <a:graphicData uri="http://schemas.openxmlformats.org/presentationml/2006/ole">
            <mc:AlternateContent xmlns:mc="http://schemas.openxmlformats.org/markup-compatibility/2006">
              <mc:Choice xmlns:v="urn:schemas-microsoft-com:vml" Requires="v">
                <p:oleObj spid="_x0000_s17104" name="Worksheet" r:id="rId9" imgW="1226759" imgH="502920" progId="Excel.Sheet.12">
                  <p:link updateAutomatic="1"/>
                </p:oleObj>
              </mc:Choice>
              <mc:Fallback>
                <p:oleObj name="Worksheet" r:id="rId9" imgW="1226759" imgH="502920" progId="Excel.Sheet.12">
                  <p:link updateAutomatic="1"/>
                  <p:pic>
                    <p:nvPicPr>
                      <p:cNvPr id="0" name=""/>
                      <p:cNvPicPr/>
                      <p:nvPr/>
                    </p:nvPicPr>
                    <p:blipFill>
                      <a:blip r:embed="rId10"/>
                      <a:stretch>
                        <a:fillRect/>
                      </a:stretch>
                    </p:blipFill>
                    <p:spPr>
                      <a:xfrm>
                        <a:off x="6054725" y="5653088"/>
                        <a:ext cx="1227138" cy="503237"/>
                      </a:xfrm>
                      <a:prstGeom prst="rect">
                        <a:avLst/>
                      </a:prstGeom>
                    </p:spPr>
                  </p:pic>
                </p:oleObj>
              </mc:Fallback>
            </mc:AlternateContent>
          </a:graphicData>
        </a:graphic>
      </p:graphicFrame>
    </p:spTree>
    <p:extLst>
      <p:ext uri="{BB962C8B-B14F-4D97-AF65-F5344CB8AC3E}">
        <p14:creationId xmlns:p14="http://schemas.microsoft.com/office/powerpoint/2010/main" val="3396484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mission</a:t>
            </a:r>
            <a:endParaRPr lang="en-CA" dirty="0"/>
          </a:p>
        </p:txBody>
      </p:sp>
      <p:sp>
        <p:nvSpPr>
          <p:cNvPr id="3" name="Content Placeholder 2"/>
          <p:cNvSpPr>
            <a:spLocks noGrp="1"/>
          </p:cNvSpPr>
          <p:nvPr>
            <p:ph idx="1"/>
          </p:nvPr>
        </p:nvSpPr>
        <p:spPr>
          <a:xfrm>
            <a:off x="3634769" y="3016900"/>
            <a:ext cx="4922461" cy="1390840"/>
          </a:xfrm>
        </p:spPr>
        <p:txBody>
          <a:bodyPr>
            <a:normAutofit fontScale="77500" lnSpcReduction="20000"/>
          </a:bodyPr>
          <a:lstStyle/>
          <a:p>
            <a:pPr marL="0" lvl="0" indent="0" algn="ctr">
              <a:buNone/>
            </a:pPr>
            <a:r>
              <a:rPr lang="en-CA" sz="4800" dirty="0" smtClean="0">
                <a:ln w="0"/>
                <a:solidFill>
                  <a:schemeClr val="accent1"/>
                </a:solidFill>
                <a:effectLst>
                  <a:outerShdw blurRad="38100" dist="25400" dir="5400000" algn="ctr" rotWithShape="0">
                    <a:srgbClr val="6E747A">
                      <a:alpha val="43000"/>
                    </a:srgbClr>
                  </a:outerShdw>
                </a:effectLst>
              </a:rPr>
              <a:t>“To protect your future as if it’s our own”</a:t>
            </a:r>
            <a:endParaRPr lang="en-CA" sz="4800" dirty="0">
              <a:ln w="0"/>
              <a:solidFill>
                <a:schemeClr val="accent1"/>
              </a:solidFill>
              <a:effectLst>
                <a:outerShdw blurRad="38100" dist="25400" dir="5400000" algn="ctr" rotWithShape="0">
                  <a:srgbClr val="6E747A">
                    <a:alpha val="43000"/>
                  </a:srgbClr>
                </a:outerShdw>
              </a:effectLst>
            </a:endParaRPr>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Tree>
    <p:extLst>
      <p:ext uri="{BB962C8B-B14F-4D97-AF65-F5344CB8AC3E}">
        <p14:creationId xmlns:p14="http://schemas.microsoft.com/office/powerpoint/2010/main" val="913872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705384"/>
            <a:ext cx="9144000" cy="1152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7" name="Object 6"/>
          <p:cNvGraphicFramePr>
            <a:graphicFrameLocks noChangeAspect="1"/>
          </p:cNvGraphicFramePr>
          <p:nvPr>
            <p:extLst>
              <p:ext uri="{D42A27DB-BD31-4B8C-83A1-F6EECF244321}">
                <p14:modId xmlns:p14="http://schemas.microsoft.com/office/powerpoint/2010/main" val="1703318013"/>
              </p:ext>
            </p:extLst>
          </p:nvPr>
        </p:nvGraphicFramePr>
        <p:xfrm>
          <a:off x="1974850" y="717550"/>
          <a:ext cx="8240713" cy="5348288"/>
        </p:xfrm>
        <a:graphic>
          <a:graphicData uri="http://schemas.openxmlformats.org/presentationml/2006/ole">
            <mc:AlternateContent xmlns:mc="http://schemas.openxmlformats.org/markup-compatibility/2006">
              <mc:Choice xmlns:v="urn:schemas-microsoft-com:vml" Requires="v">
                <p:oleObj spid="_x0000_s10487" name="Worksheet" r:id="rId4" imgW="6705478" imgH="4343400" progId="Excel.Sheet.12">
                  <p:link updateAutomatic="1"/>
                </p:oleObj>
              </mc:Choice>
              <mc:Fallback>
                <p:oleObj name="Worksheet" r:id="rId4" imgW="6705478" imgH="4343400" progId="Excel.Sheet.12">
                  <p:link updateAutomatic="1"/>
                  <p:pic>
                    <p:nvPicPr>
                      <p:cNvPr id="7" name="Object 6"/>
                      <p:cNvPicPr>
                        <a:picLocks noChangeAspect="1" noChangeArrowheads="1"/>
                      </p:cNvPicPr>
                      <p:nvPr/>
                    </p:nvPicPr>
                    <p:blipFill>
                      <a:blip r:embed="rId5"/>
                      <a:srcRect/>
                      <a:stretch>
                        <a:fillRect/>
                      </a:stretch>
                    </p:blipFill>
                    <p:spPr bwMode="auto">
                      <a:xfrm>
                        <a:off x="1974850" y="717550"/>
                        <a:ext cx="8240713" cy="5348288"/>
                      </a:xfrm>
                      <a:prstGeom prst="rect">
                        <a:avLst/>
                      </a:prstGeom>
                      <a:noFill/>
                      <a:extLst/>
                    </p:spPr>
                  </p:pic>
                </p:oleObj>
              </mc:Fallback>
            </mc:AlternateContent>
          </a:graphicData>
        </a:graphic>
      </p:graphicFrame>
      <p:pic>
        <p:nvPicPr>
          <p:cNvPr id="8"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
        <p:nvSpPr>
          <p:cNvPr id="5" name="Rectangle 4"/>
          <p:cNvSpPr/>
          <p:nvPr/>
        </p:nvSpPr>
        <p:spPr>
          <a:xfrm>
            <a:off x="457757" y="589791"/>
            <a:ext cx="208422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December 31,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78754174"/>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5705384"/>
            <a:ext cx="9144000" cy="1152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6" name="Object 5"/>
          <p:cNvGraphicFramePr>
            <a:graphicFrameLocks noChangeAspect="1"/>
          </p:cNvGraphicFramePr>
          <p:nvPr>
            <p:extLst>
              <p:ext uri="{D42A27DB-BD31-4B8C-83A1-F6EECF244321}">
                <p14:modId xmlns:p14="http://schemas.microsoft.com/office/powerpoint/2010/main" val="466510035"/>
              </p:ext>
            </p:extLst>
          </p:nvPr>
        </p:nvGraphicFramePr>
        <p:xfrm>
          <a:off x="1974056" y="893927"/>
          <a:ext cx="8243887" cy="5351462"/>
        </p:xfrm>
        <a:graphic>
          <a:graphicData uri="http://schemas.openxmlformats.org/presentationml/2006/ole">
            <mc:AlternateContent xmlns:mc="http://schemas.openxmlformats.org/markup-compatibility/2006">
              <mc:Choice xmlns:v="urn:schemas-microsoft-com:vml" Requires="v">
                <p:oleObj spid="_x0000_s11509" name="Worksheet" r:id="rId4" imgW="6697980" imgH="4343400" progId="Excel.Sheet.12">
                  <p:link updateAutomatic="1"/>
                </p:oleObj>
              </mc:Choice>
              <mc:Fallback>
                <p:oleObj name="Worksheet" r:id="rId4" imgW="6697980" imgH="4343400" progId="Excel.Sheet.12">
                  <p:link updateAutomatic="1"/>
                  <p:pic>
                    <p:nvPicPr>
                      <p:cNvPr id="6" name="Object 5"/>
                      <p:cNvPicPr>
                        <a:picLocks noChangeAspect="1" noChangeArrowheads="1"/>
                      </p:cNvPicPr>
                      <p:nvPr/>
                    </p:nvPicPr>
                    <p:blipFill>
                      <a:blip r:embed="rId5"/>
                      <a:srcRect/>
                      <a:stretch>
                        <a:fillRect/>
                      </a:stretch>
                    </p:blipFill>
                    <p:spPr bwMode="auto">
                      <a:xfrm>
                        <a:off x="1974056" y="893927"/>
                        <a:ext cx="8243887" cy="5351462"/>
                      </a:xfrm>
                      <a:prstGeom prst="rect">
                        <a:avLst/>
                      </a:prstGeom>
                      <a:noFill/>
                      <a:extLst/>
                    </p:spPr>
                  </p:pic>
                </p:oleObj>
              </mc:Fallback>
            </mc:AlternateContent>
          </a:graphicData>
        </a:graphic>
      </p:graphicFrame>
      <p:pic>
        <p:nvPicPr>
          <p:cNvPr id="7"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
        <p:nvSpPr>
          <p:cNvPr id="5" name="Rectangle 4"/>
          <p:cNvSpPr/>
          <p:nvPr/>
        </p:nvSpPr>
        <p:spPr>
          <a:xfrm>
            <a:off x="446534" y="542899"/>
            <a:ext cx="2106667"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September 30, 2020</a:t>
            </a:r>
            <a:endParaRPr lang="en-US" sz="1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22597078"/>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090960"/>
            <a:ext cx="3159095" cy="2800767"/>
          </a:xfrm>
          <a:prstGeom prst="rect">
            <a:avLst/>
          </a:prstGeom>
          <a:noFill/>
        </p:spPr>
        <p:txBody>
          <a:bodyPr wrap="square" rtlCol="0">
            <a:spAutoFit/>
          </a:bodyPr>
          <a:lstStyle/>
          <a:p>
            <a:pPr algn="ctr"/>
            <a:r>
              <a:rPr lang="en-CA" sz="4400" dirty="0" smtClean="0">
                <a:solidFill>
                  <a:schemeClr val="bg1"/>
                </a:solidFill>
              </a:rPr>
              <a:t>Performance by Major Usage</a:t>
            </a:r>
          </a:p>
          <a:p>
            <a:pPr algn="ctr"/>
            <a:r>
              <a:rPr lang="en-CA" sz="4400" dirty="0" smtClean="0">
                <a:solidFill>
                  <a:schemeClr val="bg1"/>
                </a:solidFill>
              </a:rPr>
              <a:t>YTD</a:t>
            </a:r>
            <a:endParaRPr lang="en-US" sz="4400" dirty="0">
              <a:solidFill>
                <a:schemeClr val="bg1"/>
              </a:solidFill>
            </a:endParaRPr>
          </a:p>
        </p:txBody>
      </p:sp>
      <p:sp>
        <p:nvSpPr>
          <p:cNvPr id="22" name="Rectangle 21"/>
          <p:cNvSpPr/>
          <p:nvPr/>
        </p:nvSpPr>
        <p:spPr>
          <a:xfrm>
            <a:off x="457756" y="554622"/>
            <a:ext cx="208422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December 31, 2020</a:t>
            </a:r>
            <a:endParaRPr lang="en-US" sz="1600" dirty="0">
              <a:ln w="0"/>
              <a:effectLst>
                <a:outerShdw blurRad="38100" dist="19050" dir="2700000" algn="tl" rotWithShape="0">
                  <a:schemeClr val="dk1">
                    <a:alpha val="40000"/>
                  </a:schemeClr>
                </a:outerShdw>
              </a:effectLst>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841514731"/>
              </p:ext>
            </p:extLst>
          </p:nvPr>
        </p:nvGraphicFramePr>
        <p:xfrm>
          <a:off x="595313" y="1431925"/>
          <a:ext cx="7108825" cy="3001963"/>
        </p:xfrm>
        <a:graphic>
          <a:graphicData uri="http://schemas.openxmlformats.org/presentationml/2006/ole">
            <mc:AlternateContent xmlns:mc="http://schemas.openxmlformats.org/markup-compatibility/2006">
              <mc:Choice xmlns:v="urn:schemas-microsoft-com:vml" Requires="v">
                <p:oleObj spid="_x0000_s17648" name="Worksheet" r:id="rId5" imgW="7109460" imgH="3002341" progId="Excel.Sheet.12">
                  <p:link updateAutomatic="1"/>
                </p:oleObj>
              </mc:Choice>
              <mc:Fallback>
                <p:oleObj name="Worksheet" r:id="rId5" imgW="7109460" imgH="3002341" progId="Excel.Sheet.12">
                  <p:link updateAutomatic="1"/>
                  <p:pic>
                    <p:nvPicPr>
                      <p:cNvPr id="0" name=""/>
                      <p:cNvPicPr/>
                      <p:nvPr/>
                    </p:nvPicPr>
                    <p:blipFill>
                      <a:blip r:embed="rId6"/>
                      <a:stretch>
                        <a:fillRect/>
                      </a:stretch>
                    </p:blipFill>
                    <p:spPr>
                      <a:xfrm>
                        <a:off x="595313" y="1431925"/>
                        <a:ext cx="7108825" cy="3001963"/>
                      </a:xfrm>
                      <a:prstGeom prst="rect">
                        <a:avLst/>
                      </a:prstGeom>
                    </p:spPr>
                  </p:pic>
                </p:oleObj>
              </mc:Fallback>
            </mc:AlternateContent>
          </a:graphicData>
        </a:graphic>
      </p:graphicFrame>
      <p:sp>
        <p:nvSpPr>
          <p:cNvPr id="13" name="Rectangle 12"/>
          <p:cNvSpPr/>
          <p:nvPr/>
        </p:nvSpPr>
        <p:spPr>
          <a:xfrm>
            <a:off x="5334704" y="4973090"/>
            <a:ext cx="2221890" cy="307777"/>
          </a:xfrm>
          <a:prstGeom prst="rect">
            <a:avLst/>
          </a:prstGeom>
          <a:noFill/>
        </p:spPr>
        <p:txBody>
          <a:bodyPr wrap="none" lIns="91440" tIns="45720" rIns="91440" bIns="45720">
            <a:spAutoFit/>
          </a:bodyPr>
          <a:lstStyle/>
          <a:p>
            <a:pPr algn="ctr"/>
            <a:r>
              <a:rPr lang="en-CA" sz="1400" dirty="0" smtClean="0">
                <a:ln w="0"/>
                <a:solidFill>
                  <a:schemeClr val="accent1"/>
                </a:solidFill>
                <a:effectLst>
                  <a:outerShdw blurRad="38100" dist="25400" dir="5400000" algn="ctr" rotWithShape="0">
                    <a:srgbClr val="6E747A">
                      <a:alpha val="43000"/>
                    </a:srgbClr>
                  </a:outerShdw>
                </a:effectLst>
              </a:rPr>
              <a:t>Top 10 by Premium Written</a:t>
            </a:r>
            <a:endParaRPr lang="en-US" sz="140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5383594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123658"/>
          </a:xfrm>
          <a:prstGeom prst="rect">
            <a:avLst/>
          </a:prstGeom>
          <a:noFill/>
        </p:spPr>
        <p:txBody>
          <a:bodyPr wrap="square" rtlCol="0">
            <a:spAutoFit/>
          </a:bodyPr>
          <a:lstStyle/>
          <a:p>
            <a:pPr algn="ctr"/>
            <a:r>
              <a:rPr lang="en-CA" sz="4400" dirty="0" smtClean="0">
                <a:solidFill>
                  <a:schemeClr val="bg1"/>
                </a:solidFill>
              </a:rPr>
              <a:t>Performance by Policy Class</a:t>
            </a:r>
            <a:endParaRPr lang="en-US" sz="4400" dirty="0">
              <a:solidFill>
                <a:schemeClr val="bg1"/>
              </a:solidFill>
            </a:endParaRPr>
          </a:p>
        </p:txBody>
      </p:sp>
      <p:sp>
        <p:nvSpPr>
          <p:cNvPr id="22" name="Rectangle 21"/>
          <p:cNvSpPr/>
          <p:nvPr/>
        </p:nvSpPr>
        <p:spPr>
          <a:xfrm>
            <a:off x="464456" y="55462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2348907585"/>
              </p:ext>
            </p:extLst>
          </p:nvPr>
        </p:nvGraphicFramePr>
        <p:xfrm>
          <a:off x="708025" y="1266825"/>
          <a:ext cx="6883400" cy="4324350"/>
        </p:xfrm>
        <a:graphic>
          <a:graphicData uri="http://schemas.openxmlformats.org/presentationml/2006/ole">
            <mc:AlternateContent xmlns:mc="http://schemas.openxmlformats.org/markup-compatibility/2006">
              <mc:Choice xmlns:v="urn:schemas-microsoft-com:vml" Requires="v">
                <p:oleObj spid="_x0000_s21738" name="Worksheet" r:id="rId5" imgW="5585338" imgH="3505078" progId="Excel.Sheet.12">
                  <p:link updateAutomatic="1"/>
                </p:oleObj>
              </mc:Choice>
              <mc:Fallback>
                <p:oleObj name="Worksheet" r:id="rId5" imgW="5585338" imgH="3505078" progId="Excel.Sheet.12">
                  <p:link updateAutomatic="1"/>
                  <p:pic>
                    <p:nvPicPr>
                      <p:cNvPr id="0" name=""/>
                      <p:cNvPicPr/>
                      <p:nvPr/>
                    </p:nvPicPr>
                    <p:blipFill>
                      <a:blip r:embed="rId6"/>
                      <a:stretch>
                        <a:fillRect/>
                      </a:stretch>
                    </p:blipFill>
                    <p:spPr>
                      <a:xfrm>
                        <a:off x="708025" y="1266825"/>
                        <a:ext cx="6883400" cy="4324350"/>
                      </a:xfrm>
                      <a:prstGeom prst="rect">
                        <a:avLst/>
                      </a:prstGeom>
                    </p:spPr>
                  </p:pic>
                </p:oleObj>
              </mc:Fallback>
            </mc:AlternateContent>
          </a:graphicData>
        </a:graphic>
      </p:graphicFrame>
    </p:spTree>
    <p:extLst>
      <p:ext uri="{BB962C8B-B14F-4D97-AF65-F5344CB8AC3E}">
        <p14:creationId xmlns:p14="http://schemas.microsoft.com/office/powerpoint/2010/main" val="340345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028617"/>
            <a:ext cx="3159095" cy="2800767"/>
          </a:xfrm>
          <a:prstGeom prst="rect">
            <a:avLst/>
          </a:prstGeom>
          <a:noFill/>
        </p:spPr>
        <p:txBody>
          <a:bodyPr wrap="square" rtlCol="0">
            <a:spAutoFit/>
          </a:bodyPr>
          <a:lstStyle/>
          <a:p>
            <a:pPr algn="ctr"/>
            <a:r>
              <a:rPr lang="en-CA" sz="4400" dirty="0" smtClean="0">
                <a:solidFill>
                  <a:schemeClr val="bg1"/>
                </a:solidFill>
              </a:rPr>
              <a:t>Performance by Policy Class</a:t>
            </a:r>
          </a:p>
          <a:p>
            <a:pPr algn="ctr"/>
            <a:r>
              <a:rPr lang="en-CA" sz="4400" dirty="0" smtClean="0">
                <a:solidFill>
                  <a:schemeClr val="bg1"/>
                </a:solidFill>
              </a:rPr>
              <a:t>YTD</a:t>
            </a:r>
            <a:endParaRPr lang="en-US" sz="4400" dirty="0">
              <a:solidFill>
                <a:schemeClr val="bg1"/>
              </a:solidFill>
            </a:endParaRPr>
          </a:p>
        </p:txBody>
      </p:sp>
      <p:sp>
        <p:nvSpPr>
          <p:cNvPr id="22" name="Rectangle 21"/>
          <p:cNvSpPr/>
          <p:nvPr/>
        </p:nvSpPr>
        <p:spPr>
          <a:xfrm>
            <a:off x="457756" y="554622"/>
            <a:ext cx="2084225"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To December 31, 2020</a:t>
            </a:r>
            <a:endParaRPr lang="en-US" sz="1600" dirty="0">
              <a:ln w="0"/>
              <a:effectLst>
                <a:outerShdw blurRad="38100" dist="19050" dir="2700000" algn="tl" rotWithShape="0">
                  <a:schemeClr val="dk1">
                    <a:alpha val="40000"/>
                  </a:schemeClr>
                </a:outerShdw>
              </a:effectLst>
            </a:endParaRPr>
          </a:p>
        </p:txBody>
      </p:sp>
      <p:pic>
        <p:nvPicPr>
          <p:cNvPr id="2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589557726"/>
              </p:ext>
            </p:extLst>
          </p:nvPr>
        </p:nvGraphicFramePr>
        <p:xfrm>
          <a:off x="533400" y="1193800"/>
          <a:ext cx="7124700" cy="4470400"/>
        </p:xfrm>
        <a:graphic>
          <a:graphicData uri="http://schemas.openxmlformats.org/presentationml/2006/ole">
            <mc:AlternateContent xmlns:mc="http://schemas.openxmlformats.org/markup-compatibility/2006">
              <mc:Choice xmlns:v="urn:schemas-microsoft-com:vml" Requires="v">
                <p:oleObj spid="_x0000_s47270" name="Worksheet" r:id="rId5" imgW="5585338" imgH="3505078" progId="Excel.Sheet.12">
                  <p:link updateAutomatic="1"/>
                </p:oleObj>
              </mc:Choice>
              <mc:Fallback>
                <p:oleObj name="Worksheet" r:id="rId5" imgW="5585338" imgH="3505078" progId="Excel.Sheet.12">
                  <p:link updateAutomatic="1"/>
                  <p:pic>
                    <p:nvPicPr>
                      <p:cNvPr id="0" name=""/>
                      <p:cNvPicPr/>
                      <p:nvPr/>
                    </p:nvPicPr>
                    <p:blipFill>
                      <a:blip r:embed="rId6"/>
                      <a:stretch>
                        <a:fillRect/>
                      </a:stretch>
                    </p:blipFill>
                    <p:spPr>
                      <a:xfrm>
                        <a:off x="533400" y="1193800"/>
                        <a:ext cx="7124700" cy="4470400"/>
                      </a:xfrm>
                      <a:prstGeom prst="rect">
                        <a:avLst/>
                      </a:prstGeom>
                    </p:spPr>
                  </p:pic>
                </p:oleObj>
              </mc:Fallback>
            </mc:AlternateContent>
          </a:graphicData>
        </a:graphic>
      </p:graphicFrame>
    </p:spTree>
    <p:extLst>
      <p:ext uri="{BB962C8B-B14F-4D97-AF65-F5344CB8AC3E}">
        <p14:creationId xmlns:p14="http://schemas.microsoft.com/office/powerpoint/2010/main" val="27122550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368" y="487233"/>
            <a:ext cx="11029616" cy="566738"/>
          </a:xfrm>
        </p:spPr>
        <p:txBody>
          <a:bodyPr/>
          <a:lstStyle/>
          <a:p>
            <a:r>
              <a:rPr lang="en-CA" dirty="0" smtClean="0"/>
              <a:t>On the horizon</a:t>
            </a:r>
            <a:endParaRPr lang="en-US" dirty="0"/>
          </a:p>
        </p:txBody>
      </p:sp>
      <p:sp>
        <p:nvSpPr>
          <p:cNvPr id="11" name="Content Placeholder 10"/>
          <p:cNvSpPr>
            <a:spLocks noGrp="1"/>
          </p:cNvSpPr>
          <p:nvPr>
            <p:ph idx="4294967295"/>
          </p:nvPr>
        </p:nvSpPr>
        <p:spPr>
          <a:xfrm>
            <a:off x="597877" y="1435117"/>
            <a:ext cx="10405068" cy="4038600"/>
          </a:xfrm>
        </p:spPr>
        <p:txBody>
          <a:bodyPr>
            <a:noAutofit/>
          </a:bodyPr>
          <a:lstStyle/>
          <a:p>
            <a:r>
              <a:rPr lang="en-US" sz="2400" dirty="0" smtClean="0"/>
              <a:t>Cognition+ Farm/Commercial “Alpha” testing</a:t>
            </a:r>
          </a:p>
          <a:p>
            <a:r>
              <a:rPr lang="en-US" sz="2400" dirty="0" smtClean="0"/>
              <a:t>Service and Quality auditing of underwriting files</a:t>
            </a:r>
          </a:p>
          <a:p>
            <a:r>
              <a:rPr lang="en-US" sz="2400" dirty="0" smtClean="0"/>
              <a:t>Training of recently promoted team members</a:t>
            </a:r>
            <a:endParaRPr lang="en-US" sz="2400" dirty="0"/>
          </a:p>
          <a:p>
            <a:r>
              <a:rPr lang="en-US" sz="2400" dirty="0" smtClean="0"/>
              <a:t>Periodic Underwriting Bulletins to brokers/agents</a:t>
            </a:r>
          </a:p>
          <a:p>
            <a:r>
              <a:rPr lang="en-US" sz="2400" dirty="0" smtClean="0"/>
              <a:t>HTM training videos to be launched shortly</a:t>
            </a:r>
          </a:p>
          <a:p>
            <a:r>
              <a:rPr lang="en-US" sz="2400" dirty="0" smtClean="0"/>
              <a:t>Water Product re-rating project to be launched Q2</a:t>
            </a:r>
          </a:p>
          <a:p>
            <a:r>
              <a:rPr lang="en-US" sz="2400" dirty="0" smtClean="0"/>
              <a:t>Continued emphasis of  “return to profitability”</a:t>
            </a:r>
          </a:p>
        </p:txBody>
      </p:sp>
      <p:pic>
        <p:nvPicPr>
          <p:cNvPr id="10"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3008864515"/>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distribution lead report</a:t>
            </a:r>
            <a:endParaRPr lang="en-US" dirty="0"/>
          </a:p>
        </p:txBody>
      </p:sp>
      <p:sp>
        <p:nvSpPr>
          <p:cNvPr id="3" name="Text Placeholder 2"/>
          <p:cNvSpPr>
            <a:spLocks noGrp="1"/>
          </p:cNvSpPr>
          <p:nvPr>
            <p:ph type="body" idx="1"/>
          </p:nvPr>
        </p:nvSpPr>
        <p:spPr/>
        <p:txBody>
          <a:bodyPr/>
          <a:lstStyle/>
          <a:p>
            <a:r>
              <a:rPr lang="en-CA" dirty="0" smtClean="0"/>
              <a:t>Update to December 31 for stats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994" t="15972"/>
          <a:stretch/>
        </p:blipFill>
        <p:spPr>
          <a:xfrm>
            <a:off x="7466746" y="1144161"/>
            <a:ext cx="2031705" cy="3200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96553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750039"/>
            <a:ext cx="11029616" cy="566738"/>
          </a:xfrm>
        </p:spPr>
        <p:txBody>
          <a:bodyPr>
            <a:noAutofit/>
          </a:bodyPr>
          <a:lstStyle/>
          <a:p>
            <a:r>
              <a:rPr lang="en-CA" sz="4400" dirty="0" smtClean="0"/>
              <a:t>update</a:t>
            </a:r>
            <a:endParaRPr lang="en-CA" sz="4400" dirty="0"/>
          </a:p>
        </p:txBody>
      </p:sp>
      <p:sp>
        <p:nvSpPr>
          <p:cNvPr id="8" name="Text Placeholder 7"/>
          <p:cNvSpPr>
            <a:spLocks noGrp="1"/>
          </p:cNvSpPr>
          <p:nvPr>
            <p:ph type="body" sz="half" idx="2"/>
          </p:nvPr>
        </p:nvSpPr>
        <p:spPr>
          <a:xfrm>
            <a:off x="1312985" y="2035267"/>
            <a:ext cx="9566031" cy="2617048"/>
          </a:xfrm>
        </p:spPr>
        <p:txBody>
          <a:bodyPr>
            <a:noAutofit/>
          </a:bodyPr>
          <a:lstStyle/>
          <a:p>
            <a:pPr marL="285750" indent="-285750" defTabSz="685800">
              <a:buFont typeface="Wingdings" panose="05000000000000000000" pitchFamily="2" charset="2"/>
              <a:buChar char="§"/>
            </a:pPr>
            <a:endParaRPr lang="en-US" sz="2800" dirty="0" smtClean="0"/>
          </a:p>
          <a:p>
            <a:pPr marL="285750" indent="-285750" defTabSz="685800">
              <a:buFont typeface="Wingdings" panose="05000000000000000000" pitchFamily="2" charset="2"/>
              <a:buChar char="§"/>
            </a:pPr>
            <a:r>
              <a:rPr lang="en-US" sz="2800" dirty="0" smtClean="0"/>
              <a:t>Agents Update</a:t>
            </a:r>
          </a:p>
          <a:p>
            <a:pPr marL="742950" lvl="1" indent="-285750" defTabSz="685800">
              <a:buFont typeface="Wingdings" panose="05000000000000000000" pitchFamily="2" charset="2"/>
              <a:buChar char="§"/>
            </a:pPr>
            <a:r>
              <a:rPr lang="en-US" sz="2800" dirty="0" smtClean="0"/>
              <a:t>Cameron working out of </a:t>
            </a:r>
            <a:r>
              <a:rPr lang="en-US" sz="2800" dirty="0" err="1" smtClean="0"/>
              <a:t>Pearsons</a:t>
            </a:r>
            <a:r>
              <a:rPr lang="en-US" sz="2800" dirty="0" smtClean="0"/>
              <a:t>, Karen and Scott rotating between office and home</a:t>
            </a:r>
          </a:p>
          <a:p>
            <a:pPr marL="742950" lvl="1" indent="-285750" defTabSz="685800">
              <a:buFont typeface="Wingdings" panose="05000000000000000000" pitchFamily="2" charset="2"/>
              <a:buChar char="§"/>
            </a:pPr>
            <a:r>
              <a:rPr lang="en-US" sz="2800" dirty="0" smtClean="0"/>
              <a:t>CIP Courses and Seminars</a:t>
            </a:r>
          </a:p>
          <a:p>
            <a:pPr marL="742950" lvl="1" indent="-285750" defTabSz="685800">
              <a:buFont typeface="Wingdings" panose="05000000000000000000" pitchFamily="2" charset="2"/>
              <a:buChar char="§"/>
            </a:pPr>
            <a:r>
              <a:rPr lang="en-US" sz="2800" dirty="0" smtClean="0"/>
              <a:t>Quote and cancellation tracking</a:t>
            </a:r>
          </a:p>
          <a:p>
            <a:pPr marL="742950" lvl="1" indent="-285750" defTabSz="685800">
              <a:buFont typeface="Wingdings" panose="05000000000000000000" pitchFamily="2" charset="2"/>
              <a:buChar char="§"/>
            </a:pPr>
            <a:r>
              <a:rPr lang="en-US" sz="2800" dirty="0" smtClean="0"/>
              <a:t>Consumer Portal Testing</a:t>
            </a:r>
            <a:endParaRPr lang="en-US" sz="2800" dirty="0"/>
          </a:p>
          <a:p>
            <a:pPr marL="285750" indent="-285750" defTabSz="685800">
              <a:buFont typeface="Wingdings" panose="05000000000000000000" pitchFamily="2" charset="2"/>
              <a:buChar char="§"/>
            </a:pPr>
            <a:r>
              <a:rPr lang="en-US" sz="2800" dirty="0" smtClean="0"/>
              <a:t>Broker Update</a:t>
            </a:r>
          </a:p>
          <a:p>
            <a:pPr marL="742950" lvl="1" indent="-285750" defTabSz="685800">
              <a:buFont typeface="Wingdings" panose="05000000000000000000" pitchFamily="2" charset="2"/>
              <a:buChar char="§"/>
            </a:pPr>
            <a:r>
              <a:rPr lang="en-US" sz="2800" dirty="0" smtClean="0"/>
              <a:t>Yearend Zoom Meetings to begin in 2021</a:t>
            </a:r>
          </a:p>
          <a:p>
            <a:pPr marL="742950" lvl="1" indent="-285750" defTabSz="685800">
              <a:buFont typeface="Wingdings" panose="05000000000000000000" pitchFamily="2" charset="2"/>
              <a:buChar char="§"/>
            </a:pPr>
            <a:r>
              <a:rPr lang="en-US" sz="2800" dirty="0" smtClean="0"/>
              <a:t>Touchpoints by phone, email, or video call</a:t>
            </a:r>
            <a:endParaRPr lang="en-US" sz="2800" dirty="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3860690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4" name="Subtitle 3"/>
          <p:cNvSpPr>
            <a:spLocks noGrp="1"/>
          </p:cNvSpPr>
          <p:nvPr>
            <p:ph type="subTitle" idx="1"/>
          </p:nvPr>
        </p:nvSpPr>
        <p:spPr>
          <a:xfrm>
            <a:off x="4241830" y="723899"/>
            <a:ext cx="3703320" cy="5666666"/>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p>
            <a:pPr algn="ctr"/>
            <a:r>
              <a:rPr lang="en-CA" sz="19900" dirty="0" smtClean="0">
                <a:solidFill>
                  <a:schemeClr val="accent1"/>
                </a:solidFill>
              </a:rPr>
              <a:t>12	</a:t>
            </a:r>
            <a:endParaRPr lang="en-US" sz="19900" dirty="0">
              <a:solidFill>
                <a:schemeClr val="accent1"/>
              </a:solidFill>
            </a:endParaRPr>
          </a:p>
        </p:txBody>
      </p:sp>
      <p:sp>
        <p:nvSpPr>
          <p:cNvPr id="6" name="TextBox 5"/>
          <p:cNvSpPr txBox="1"/>
          <p:nvPr/>
        </p:nvSpPr>
        <p:spPr>
          <a:xfrm>
            <a:off x="8251319" y="2156848"/>
            <a:ext cx="3159095" cy="2800767"/>
          </a:xfrm>
          <a:prstGeom prst="rect">
            <a:avLst/>
          </a:prstGeom>
          <a:noFill/>
        </p:spPr>
        <p:txBody>
          <a:bodyPr wrap="square" rtlCol="0">
            <a:spAutoFit/>
          </a:bodyPr>
          <a:lstStyle/>
          <a:p>
            <a:pPr algn="ctr"/>
            <a:r>
              <a:rPr lang="en-CA" sz="4400" dirty="0" smtClean="0">
                <a:solidFill>
                  <a:schemeClr val="bg1"/>
                </a:solidFill>
              </a:rPr>
              <a:t>Number</a:t>
            </a:r>
          </a:p>
          <a:p>
            <a:pPr algn="ctr"/>
            <a:r>
              <a:rPr lang="en-CA" sz="4400" dirty="0" smtClean="0">
                <a:solidFill>
                  <a:schemeClr val="bg1"/>
                </a:solidFill>
              </a:rPr>
              <a:t>of Broker Meetings &amp; Training</a:t>
            </a:r>
            <a:endParaRPr lang="en-US" sz="4400" dirty="0">
              <a:solidFill>
                <a:schemeClr val="bg1"/>
              </a:solidFill>
            </a:endParaRPr>
          </a:p>
        </p:txBody>
      </p:sp>
      <p:sp>
        <p:nvSpPr>
          <p:cNvPr id="22" name="Rectangle 21"/>
          <p:cNvSpPr/>
          <p:nvPr/>
        </p:nvSpPr>
        <p:spPr>
          <a:xfrm>
            <a:off x="367460" y="55462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pic>
        <p:nvPicPr>
          <p:cNvPr id="23"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25016262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123658"/>
          </a:xfrm>
          <a:prstGeom prst="rect">
            <a:avLst/>
          </a:prstGeom>
          <a:noFill/>
        </p:spPr>
        <p:txBody>
          <a:bodyPr wrap="square" rtlCol="0">
            <a:spAutoFit/>
          </a:bodyPr>
          <a:lstStyle/>
          <a:p>
            <a:pPr algn="ctr"/>
            <a:r>
              <a:rPr lang="en-CA" sz="4400" dirty="0" smtClean="0">
                <a:solidFill>
                  <a:schemeClr val="bg1"/>
                </a:solidFill>
              </a:rPr>
              <a:t>Marketing Budget </a:t>
            </a:r>
          </a:p>
          <a:p>
            <a:pPr algn="ctr"/>
            <a:r>
              <a:rPr lang="en-CA" sz="4400" dirty="0" smtClean="0">
                <a:solidFill>
                  <a:schemeClr val="bg1"/>
                </a:solidFill>
              </a:rPr>
              <a:t>2020</a:t>
            </a:r>
            <a:endParaRPr lang="en-US" sz="4400" dirty="0">
              <a:solidFill>
                <a:schemeClr val="bg1"/>
              </a:solidFill>
            </a:endParaRPr>
          </a:p>
        </p:txBody>
      </p:sp>
      <p:graphicFrame>
        <p:nvGraphicFramePr>
          <p:cNvPr id="19" name="Table 18"/>
          <p:cNvGraphicFramePr>
            <a:graphicFrameLocks noGrp="1"/>
          </p:cNvGraphicFramePr>
          <p:nvPr>
            <p:extLst>
              <p:ext uri="{D42A27DB-BD31-4B8C-83A1-F6EECF244321}">
                <p14:modId xmlns:p14="http://schemas.microsoft.com/office/powerpoint/2010/main" val="533584209"/>
              </p:ext>
            </p:extLst>
          </p:nvPr>
        </p:nvGraphicFramePr>
        <p:xfrm>
          <a:off x="4241829" y="723902"/>
          <a:ext cx="3703322" cy="5666661"/>
        </p:xfrm>
        <a:graphic>
          <a:graphicData uri="http://schemas.openxmlformats.org/drawingml/2006/table">
            <a:tbl>
              <a:tblPr firstRow="1" bandRow="1">
                <a:tableStyleId>{69012ECD-51FC-41F1-AA8D-1B2483CD663E}</a:tableStyleId>
              </a:tblPr>
              <a:tblGrid>
                <a:gridCol w="1569886">
                  <a:extLst>
                    <a:ext uri="{9D8B030D-6E8A-4147-A177-3AD203B41FA5}">
                      <a16:colId xmlns:a16="http://schemas.microsoft.com/office/drawing/2014/main" val="1836107394"/>
                    </a:ext>
                  </a:extLst>
                </a:gridCol>
                <a:gridCol w="905608">
                  <a:extLst>
                    <a:ext uri="{9D8B030D-6E8A-4147-A177-3AD203B41FA5}">
                      <a16:colId xmlns:a16="http://schemas.microsoft.com/office/drawing/2014/main" val="4113816128"/>
                    </a:ext>
                  </a:extLst>
                </a:gridCol>
                <a:gridCol w="1227828">
                  <a:extLst>
                    <a:ext uri="{9D8B030D-6E8A-4147-A177-3AD203B41FA5}">
                      <a16:colId xmlns:a16="http://schemas.microsoft.com/office/drawing/2014/main" val="365889184"/>
                    </a:ext>
                  </a:extLst>
                </a:gridCol>
              </a:tblGrid>
              <a:tr h="547244">
                <a:tc>
                  <a:txBody>
                    <a:bodyPr/>
                    <a:lstStyle/>
                    <a:p>
                      <a:pPr marL="0" marR="0">
                        <a:lnSpc>
                          <a:spcPct val="107000"/>
                        </a:lnSpc>
                        <a:spcBef>
                          <a:spcPts val="0"/>
                        </a:spcBef>
                        <a:spcAft>
                          <a:spcPts val="800"/>
                        </a:spcAft>
                      </a:pPr>
                      <a:r>
                        <a:rPr lang="en-US" sz="1400" dirty="0" smtClean="0">
                          <a:effectLst/>
                        </a:rPr>
                        <a:t>Broker/Agent</a:t>
                      </a:r>
                      <a:endParaRPr lang="en-US" sz="1400" dirty="0">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400" dirty="0">
                          <a:effectLst/>
                        </a:rPr>
                        <a:t>Budget</a:t>
                      </a:r>
                      <a:endParaRPr lang="en-US" sz="1400" dirty="0">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400" dirty="0">
                          <a:effectLst/>
                        </a:rPr>
                        <a:t>Used to Date</a:t>
                      </a:r>
                      <a:endParaRPr lang="en-US" sz="1400" dirty="0">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834631572"/>
                  </a:ext>
                </a:extLst>
              </a:tr>
              <a:tr h="269443">
                <a:tc>
                  <a:txBody>
                    <a:bodyPr/>
                    <a:lstStyle/>
                    <a:p>
                      <a:pPr marL="0" marR="0">
                        <a:lnSpc>
                          <a:spcPct val="107000"/>
                        </a:lnSpc>
                        <a:spcBef>
                          <a:spcPts val="0"/>
                        </a:spcBef>
                        <a:spcAft>
                          <a:spcPts val="800"/>
                        </a:spcAft>
                      </a:pPr>
                      <a:r>
                        <a:rPr lang="en-US" sz="1200" dirty="0">
                          <a:effectLst/>
                        </a:rPr>
                        <a:t>Allen Insurance</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$4,653</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$3000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3855324253"/>
                  </a:ext>
                </a:extLst>
              </a:tr>
              <a:tr h="269443">
                <a:tc>
                  <a:txBody>
                    <a:bodyPr/>
                    <a:lstStyle/>
                    <a:p>
                      <a:pPr marL="0" marR="0">
                        <a:lnSpc>
                          <a:spcPct val="107000"/>
                        </a:lnSpc>
                        <a:spcBef>
                          <a:spcPts val="0"/>
                        </a:spcBef>
                        <a:spcAft>
                          <a:spcPts val="800"/>
                        </a:spcAft>
                      </a:pPr>
                      <a:r>
                        <a:rPr lang="en-US" sz="1200" dirty="0">
                          <a:effectLst/>
                        </a:rPr>
                        <a:t>Canada </a:t>
                      </a:r>
                      <a:r>
                        <a:rPr lang="en-US" sz="1200" dirty="0" err="1">
                          <a:effectLst/>
                        </a:rPr>
                        <a:t>Brokerlink</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$5,511</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$5160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3980162050"/>
                  </a:ext>
                </a:extLst>
              </a:tr>
              <a:tr h="269443">
                <a:tc>
                  <a:txBody>
                    <a:bodyPr/>
                    <a:lstStyle/>
                    <a:p>
                      <a:pPr marL="0" marR="0">
                        <a:lnSpc>
                          <a:spcPct val="107000"/>
                        </a:lnSpc>
                        <a:spcBef>
                          <a:spcPts val="0"/>
                        </a:spcBef>
                        <a:spcAft>
                          <a:spcPts val="800"/>
                        </a:spcAft>
                      </a:pPr>
                      <a:r>
                        <a:rPr lang="en-US" sz="1200" dirty="0">
                          <a:effectLst/>
                        </a:rPr>
                        <a:t>Darling Insurance</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$2,803</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Donated</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3713616115"/>
                  </a:ext>
                </a:extLst>
              </a:tr>
              <a:tr h="269443">
                <a:tc>
                  <a:txBody>
                    <a:bodyPr/>
                    <a:lstStyle/>
                    <a:p>
                      <a:pPr marL="0" marR="0">
                        <a:lnSpc>
                          <a:spcPct val="107000"/>
                        </a:lnSpc>
                        <a:spcBef>
                          <a:spcPts val="0"/>
                        </a:spcBef>
                        <a:spcAft>
                          <a:spcPts val="800"/>
                        </a:spcAft>
                      </a:pPr>
                      <a:r>
                        <a:rPr lang="en-US" sz="1200" dirty="0">
                          <a:effectLst/>
                        </a:rPr>
                        <a:t>Elliott Insurance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$3,325</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$3325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1968189141"/>
                  </a:ext>
                </a:extLst>
              </a:tr>
              <a:tr h="269443">
                <a:tc>
                  <a:txBody>
                    <a:bodyPr/>
                    <a:lstStyle/>
                    <a:p>
                      <a:pPr marL="0" marR="0">
                        <a:lnSpc>
                          <a:spcPct val="107000"/>
                        </a:lnSpc>
                        <a:spcBef>
                          <a:spcPts val="0"/>
                        </a:spcBef>
                        <a:spcAft>
                          <a:spcPts val="800"/>
                        </a:spcAft>
                      </a:pPr>
                      <a:r>
                        <a:rPr lang="en-US" sz="1200" dirty="0" err="1">
                          <a:effectLst/>
                        </a:rPr>
                        <a:t>McGlennon</a:t>
                      </a:r>
                      <a:r>
                        <a:rPr lang="en-US" sz="1200" dirty="0">
                          <a:effectLst/>
                        </a:rPr>
                        <a:t> Insurance</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$1,256</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$1256</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2130746672"/>
                  </a:ext>
                </a:extLst>
              </a:tr>
              <a:tr h="269443">
                <a:tc>
                  <a:txBody>
                    <a:bodyPr/>
                    <a:lstStyle/>
                    <a:p>
                      <a:pPr marL="0" marR="0">
                        <a:lnSpc>
                          <a:spcPct val="107000"/>
                        </a:lnSpc>
                        <a:spcBef>
                          <a:spcPts val="0"/>
                        </a:spcBef>
                        <a:spcAft>
                          <a:spcPts val="800"/>
                        </a:spcAft>
                      </a:pPr>
                      <a:r>
                        <a:rPr lang="en-US" sz="1200" dirty="0">
                          <a:effectLst/>
                        </a:rPr>
                        <a:t>RJ Brown</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$2,874</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Donated</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3593894971"/>
                  </a:ext>
                </a:extLst>
              </a:tr>
              <a:tr h="269443">
                <a:tc>
                  <a:txBody>
                    <a:bodyPr/>
                    <a:lstStyle/>
                    <a:p>
                      <a:pPr marL="0" marR="0">
                        <a:lnSpc>
                          <a:spcPct val="107000"/>
                        </a:lnSpc>
                        <a:spcBef>
                          <a:spcPts val="0"/>
                        </a:spcBef>
                        <a:spcAft>
                          <a:spcPts val="800"/>
                        </a:spcAft>
                      </a:pPr>
                      <a:r>
                        <a:rPr lang="en-US" sz="1200" dirty="0">
                          <a:effectLst/>
                        </a:rPr>
                        <a:t>DG Smith</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$1,028</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Donated $500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3728104442"/>
                  </a:ext>
                </a:extLst>
              </a:tr>
              <a:tr h="269443">
                <a:tc>
                  <a:txBody>
                    <a:bodyPr/>
                    <a:lstStyle/>
                    <a:p>
                      <a:pPr marL="0" marR="0">
                        <a:lnSpc>
                          <a:spcPct val="107000"/>
                        </a:lnSpc>
                        <a:spcBef>
                          <a:spcPts val="0"/>
                        </a:spcBef>
                        <a:spcAft>
                          <a:spcPts val="800"/>
                        </a:spcAft>
                      </a:pPr>
                      <a:r>
                        <a:rPr lang="en-US" sz="1200" dirty="0" smtClean="0">
                          <a:effectLst/>
                        </a:rPr>
                        <a:t>Roughley</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$1,009</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575887890"/>
                  </a:ext>
                </a:extLst>
              </a:tr>
              <a:tr h="269443">
                <a:tc>
                  <a:txBody>
                    <a:bodyPr/>
                    <a:lstStyle/>
                    <a:p>
                      <a:pPr marL="0" marR="0">
                        <a:lnSpc>
                          <a:spcPct val="107000"/>
                        </a:lnSpc>
                        <a:spcBef>
                          <a:spcPts val="0"/>
                        </a:spcBef>
                        <a:spcAft>
                          <a:spcPts val="800"/>
                        </a:spcAft>
                      </a:pPr>
                      <a:r>
                        <a:rPr lang="en-US" sz="1200" dirty="0">
                          <a:effectLst/>
                        </a:rPr>
                        <a:t>Bulger &amp; Gray</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$1,811</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Donated</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4115665437"/>
                  </a:ext>
                </a:extLst>
              </a:tr>
              <a:tr h="269443">
                <a:tc>
                  <a:txBody>
                    <a:bodyPr/>
                    <a:lstStyle/>
                    <a:p>
                      <a:pPr marL="0" marR="0">
                        <a:lnSpc>
                          <a:spcPct val="107000"/>
                        </a:lnSpc>
                        <a:spcBef>
                          <a:spcPts val="0"/>
                        </a:spcBef>
                        <a:spcAft>
                          <a:spcPts val="800"/>
                        </a:spcAft>
                      </a:pPr>
                      <a:r>
                        <a:rPr lang="en-US" sz="1200" dirty="0">
                          <a:effectLst/>
                        </a:rPr>
                        <a:t>James Gordon</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$3,113</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$3,113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155166433"/>
                  </a:ext>
                </a:extLst>
              </a:tr>
              <a:tr h="269443">
                <a:tc>
                  <a:txBody>
                    <a:bodyPr/>
                    <a:lstStyle/>
                    <a:p>
                      <a:pPr marL="0" marR="0">
                        <a:lnSpc>
                          <a:spcPct val="107000"/>
                        </a:lnSpc>
                        <a:spcBef>
                          <a:spcPts val="0"/>
                        </a:spcBef>
                        <a:spcAft>
                          <a:spcPts val="800"/>
                        </a:spcAft>
                      </a:pPr>
                      <a:r>
                        <a:rPr lang="en-US" sz="1200" dirty="0">
                          <a:effectLst/>
                        </a:rPr>
                        <a:t>Pearson Insurance</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effectLst/>
                        </a:rPr>
                        <a:t>$2,251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Donated $1,500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821458078"/>
                  </a:ext>
                </a:extLst>
              </a:tr>
              <a:tr h="269443">
                <a:tc>
                  <a:txBody>
                    <a:bodyPr/>
                    <a:lstStyle/>
                    <a:p>
                      <a:pPr marL="0" marR="0">
                        <a:lnSpc>
                          <a:spcPct val="107000"/>
                        </a:lnSpc>
                        <a:spcBef>
                          <a:spcPts val="0"/>
                        </a:spcBef>
                        <a:spcAft>
                          <a:spcPts val="800"/>
                        </a:spcAft>
                      </a:pPr>
                      <a:r>
                        <a:rPr lang="en-US" sz="1200" dirty="0">
                          <a:effectLst/>
                        </a:rPr>
                        <a:t>Newman</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$7,843</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$592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2276415696"/>
                  </a:ext>
                </a:extLst>
              </a:tr>
              <a:tr h="269443">
                <a:tc>
                  <a:txBody>
                    <a:bodyPr/>
                    <a:lstStyle/>
                    <a:p>
                      <a:pPr marL="0" marR="0">
                        <a:lnSpc>
                          <a:spcPct val="107000"/>
                        </a:lnSpc>
                        <a:spcBef>
                          <a:spcPts val="0"/>
                        </a:spcBef>
                        <a:spcAft>
                          <a:spcPts val="800"/>
                        </a:spcAft>
                      </a:pPr>
                      <a:r>
                        <a:rPr lang="en-US" sz="1200" dirty="0">
                          <a:effectLst/>
                        </a:rPr>
                        <a:t>HUB Insurance</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$1,463</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10641415"/>
                  </a:ext>
                </a:extLst>
              </a:tr>
              <a:tr h="269443">
                <a:tc>
                  <a:txBody>
                    <a:bodyPr/>
                    <a:lstStyle/>
                    <a:p>
                      <a:pPr marL="0" marR="0">
                        <a:lnSpc>
                          <a:spcPct val="107000"/>
                        </a:lnSpc>
                        <a:spcBef>
                          <a:spcPts val="0"/>
                        </a:spcBef>
                        <a:spcAft>
                          <a:spcPts val="800"/>
                        </a:spcAft>
                      </a:pPr>
                      <a:r>
                        <a:rPr lang="en-US" sz="1200" dirty="0">
                          <a:effectLst/>
                        </a:rPr>
                        <a:t>Vasey Insurance</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$1,899</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$1,899</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3591671647"/>
                  </a:ext>
                </a:extLst>
              </a:tr>
              <a:tr h="269443">
                <a:tc>
                  <a:txBody>
                    <a:bodyPr/>
                    <a:lstStyle/>
                    <a:p>
                      <a:pPr marL="0" marR="0">
                        <a:lnSpc>
                          <a:spcPct val="107000"/>
                        </a:lnSpc>
                        <a:spcBef>
                          <a:spcPts val="0"/>
                        </a:spcBef>
                        <a:spcAft>
                          <a:spcPts val="800"/>
                        </a:spcAft>
                      </a:pPr>
                      <a:r>
                        <a:rPr lang="en-US" sz="1200" dirty="0">
                          <a:effectLst/>
                        </a:rPr>
                        <a:t>Bradley Brothers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$1,652</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$1652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800756380"/>
                  </a:ext>
                </a:extLst>
              </a:tr>
              <a:tr h="269443">
                <a:tc>
                  <a:txBody>
                    <a:bodyPr/>
                    <a:lstStyle/>
                    <a:p>
                      <a:pPr marL="0" marR="0">
                        <a:lnSpc>
                          <a:spcPct val="107000"/>
                        </a:lnSpc>
                        <a:spcBef>
                          <a:spcPts val="0"/>
                        </a:spcBef>
                        <a:spcAft>
                          <a:spcPts val="800"/>
                        </a:spcAft>
                      </a:pPr>
                      <a:r>
                        <a:rPr lang="en-US" sz="1200" dirty="0">
                          <a:effectLst/>
                        </a:rPr>
                        <a:t>Taylor Forder</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$2,886</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$2,886</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2331570350"/>
                  </a:ext>
                </a:extLst>
              </a:tr>
              <a:tr h="269443">
                <a:tc>
                  <a:txBody>
                    <a:bodyPr/>
                    <a:lstStyle/>
                    <a:p>
                      <a:pPr marL="0" marR="0">
                        <a:lnSpc>
                          <a:spcPct val="107000"/>
                        </a:lnSpc>
                        <a:spcBef>
                          <a:spcPts val="0"/>
                        </a:spcBef>
                        <a:spcAft>
                          <a:spcPts val="800"/>
                        </a:spcAft>
                      </a:pPr>
                      <a:r>
                        <a:rPr lang="en-US" sz="1200">
                          <a:effectLst/>
                        </a:rPr>
                        <a:t>Brown and Brethour</a:t>
                      </a:r>
                      <a:endParaRPr lang="en-US" sz="1200" b="1">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$1,252</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b="0" dirty="0" smtClean="0">
                          <a:solidFill>
                            <a:schemeClr val="tx1"/>
                          </a:solidFill>
                          <a:effectLst/>
                          <a:latin typeface="+mn-lt"/>
                          <a:ea typeface="Calibri" panose="020F0502020204030204" pitchFamily="34" charset="0"/>
                          <a:cs typeface="Times New Roman" panose="02020603050405020304" pitchFamily="18" charset="0"/>
                        </a:rPr>
                        <a:t>Donated</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4059622276"/>
                  </a:ext>
                </a:extLst>
              </a:tr>
              <a:tr h="269443">
                <a:tc>
                  <a:txBody>
                    <a:bodyPr/>
                    <a:lstStyle/>
                    <a:p>
                      <a:pPr marL="0" marR="0">
                        <a:lnSpc>
                          <a:spcPct val="107000"/>
                        </a:lnSpc>
                        <a:spcBef>
                          <a:spcPts val="0"/>
                        </a:spcBef>
                        <a:spcAft>
                          <a:spcPts val="800"/>
                        </a:spcAft>
                      </a:pPr>
                      <a:r>
                        <a:rPr lang="en-US" sz="1200">
                          <a:effectLst/>
                        </a:rPr>
                        <a:t>Petley-Insurance</a:t>
                      </a:r>
                      <a:endParaRPr lang="en-US" sz="1200" b="1">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a:effectLst/>
                        </a:rPr>
                        <a:t>$</a:t>
                      </a:r>
                      <a:r>
                        <a:rPr lang="en-US" sz="1200" dirty="0" smtClean="0">
                          <a:effectLst/>
                        </a:rPr>
                        <a:t>1,612</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Donated</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203932985"/>
                  </a:ext>
                </a:extLst>
              </a:tr>
              <a:tr h="269443">
                <a:tc>
                  <a:txBody>
                    <a:bodyPr/>
                    <a:lstStyle/>
                    <a:p>
                      <a:pPr marL="0" marR="0">
                        <a:lnSpc>
                          <a:spcPct val="107000"/>
                        </a:lnSpc>
                        <a:spcBef>
                          <a:spcPts val="0"/>
                        </a:spcBef>
                        <a:spcAft>
                          <a:spcPts val="800"/>
                        </a:spcAft>
                      </a:pPr>
                      <a:r>
                        <a:rPr lang="en-US" sz="1200" dirty="0">
                          <a:effectLst/>
                        </a:rPr>
                        <a:t>WB White</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r>
                        <a:rPr lang="en-US" sz="1200" dirty="0" smtClean="0">
                          <a:effectLst/>
                        </a:rPr>
                        <a:t>$1,161</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tc>
                  <a:txBody>
                    <a:bodyPr/>
                    <a:lstStyle/>
                    <a:p>
                      <a:pPr marL="0" marR="0" algn="ctr">
                        <a:lnSpc>
                          <a:spcPct val="107000"/>
                        </a:lnSpc>
                        <a:spcBef>
                          <a:spcPts val="0"/>
                        </a:spcBef>
                        <a:spcAft>
                          <a:spcPts val="800"/>
                        </a:spcAft>
                      </a:pP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57304" marR="57304" marT="28652" marB="28652" anchor="ctr"/>
                </a:tc>
                <a:extLst>
                  <a:ext uri="{0D108BD9-81ED-4DB2-BD59-A6C34878D82A}">
                    <a16:rowId xmlns:a16="http://schemas.microsoft.com/office/drawing/2014/main" val="2660196779"/>
                  </a:ext>
                </a:extLst>
              </a:tr>
            </a:tbl>
          </a:graphicData>
        </a:graphic>
      </p:graphicFrame>
      <p:sp>
        <p:nvSpPr>
          <p:cNvPr id="21" name="Rectangle 20"/>
          <p:cNvSpPr/>
          <p:nvPr/>
        </p:nvSpPr>
        <p:spPr>
          <a:xfrm>
            <a:off x="367460" y="55462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pic>
        <p:nvPicPr>
          <p:cNvPr id="22"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11258384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vision</a:t>
            </a:r>
            <a:endParaRPr lang="en-CA" dirty="0"/>
          </a:p>
        </p:txBody>
      </p:sp>
      <p:sp>
        <p:nvSpPr>
          <p:cNvPr id="3" name="Content Placeholder 2"/>
          <p:cNvSpPr>
            <a:spLocks noGrp="1"/>
          </p:cNvSpPr>
          <p:nvPr>
            <p:ph idx="1"/>
          </p:nvPr>
        </p:nvSpPr>
        <p:spPr>
          <a:xfrm>
            <a:off x="1597324" y="3035950"/>
            <a:ext cx="8997351" cy="1390840"/>
          </a:xfrm>
        </p:spPr>
        <p:txBody>
          <a:bodyPr>
            <a:noAutofit/>
          </a:bodyPr>
          <a:lstStyle/>
          <a:p>
            <a:pPr marL="0" lvl="0" indent="0" algn="ctr">
              <a:buNone/>
            </a:pPr>
            <a:r>
              <a:rPr lang="en-CA" sz="3700" dirty="0" smtClean="0">
                <a:ln w="0"/>
                <a:solidFill>
                  <a:schemeClr val="accent1"/>
                </a:solidFill>
                <a:effectLst>
                  <a:outerShdw blurRad="38100" dist="25400" dir="5400000" algn="ctr" rotWithShape="0">
                    <a:srgbClr val="6E747A">
                      <a:alpha val="43000"/>
                    </a:srgbClr>
                  </a:outerShdw>
                </a:effectLst>
              </a:rPr>
              <a:t>“</a:t>
            </a:r>
            <a:r>
              <a:rPr lang="en-CA" sz="3700" dirty="0">
                <a:ln w="0"/>
                <a:solidFill>
                  <a:schemeClr val="accent1"/>
                </a:solidFill>
                <a:effectLst>
                  <a:outerShdw blurRad="38100" dist="25400" dir="5400000" algn="ctr" rotWithShape="0">
                    <a:srgbClr val="6E747A">
                      <a:alpha val="43000"/>
                    </a:srgbClr>
                  </a:outerShdw>
                </a:effectLst>
              </a:rPr>
              <a:t>Our family striving to provide you with peace of mind by protecting your tomorrows today</a:t>
            </a:r>
            <a:r>
              <a:rPr lang="en-CA" sz="3700" dirty="0" smtClean="0">
                <a:ln w="0"/>
                <a:solidFill>
                  <a:schemeClr val="accent1"/>
                </a:solidFill>
                <a:effectLst>
                  <a:outerShdw blurRad="38100" dist="25400" dir="5400000" algn="ctr" rotWithShape="0">
                    <a:srgbClr val="6E747A">
                      <a:alpha val="43000"/>
                    </a:srgbClr>
                  </a:outerShdw>
                </a:effectLst>
              </a:rPr>
              <a:t>”</a:t>
            </a:r>
            <a:endParaRPr lang="en-CA" sz="3700" dirty="0">
              <a:ln w="0"/>
              <a:solidFill>
                <a:schemeClr val="accent1"/>
              </a:solidFill>
              <a:effectLst>
                <a:outerShdw blurRad="38100" dist="25400" dir="5400000" algn="ctr" rotWithShape="0">
                  <a:srgbClr val="6E747A">
                    <a:alpha val="43000"/>
                  </a:srgbClr>
                </a:outerShdw>
              </a:effectLst>
            </a:endParaRPr>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Tree>
    <p:extLst>
      <p:ext uri="{BB962C8B-B14F-4D97-AF65-F5344CB8AC3E}">
        <p14:creationId xmlns:p14="http://schemas.microsoft.com/office/powerpoint/2010/main" val="12964497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123658"/>
          </a:xfrm>
          <a:prstGeom prst="rect">
            <a:avLst/>
          </a:prstGeom>
          <a:noFill/>
        </p:spPr>
        <p:txBody>
          <a:bodyPr wrap="square" rtlCol="0">
            <a:spAutoFit/>
          </a:bodyPr>
          <a:lstStyle/>
          <a:p>
            <a:pPr algn="ctr"/>
            <a:r>
              <a:rPr lang="en-CA" sz="4400" dirty="0" smtClean="0">
                <a:solidFill>
                  <a:schemeClr val="bg1"/>
                </a:solidFill>
              </a:rPr>
              <a:t>Top 5 New Policy Counts</a:t>
            </a:r>
            <a:endParaRPr lang="en-US" sz="4400" dirty="0">
              <a:solidFill>
                <a:schemeClr val="bg1"/>
              </a:solidFill>
            </a:endParaRPr>
          </a:p>
        </p:txBody>
      </p:sp>
      <p:sp>
        <p:nvSpPr>
          <p:cNvPr id="4" name="Rectangle 3"/>
          <p:cNvSpPr/>
          <p:nvPr/>
        </p:nvSpPr>
        <p:spPr>
          <a:xfrm>
            <a:off x="367460" y="55462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graphicFrame>
        <p:nvGraphicFramePr>
          <p:cNvPr id="13" name="Chart 12"/>
          <p:cNvGraphicFramePr>
            <a:graphicFrameLocks/>
          </p:cNvGraphicFramePr>
          <p:nvPr>
            <p:extLst>
              <p:ext uri="{D42A27DB-BD31-4B8C-83A1-F6EECF244321}">
                <p14:modId xmlns:p14="http://schemas.microsoft.com/office/powerpoint/2010/main" val="784968902"/>
              </p:ext>
            </p:extLst>
          </p:nvPr>
        </p:nvGraphicFramePr>
        <p:xfrm>
          <a:off x="707624" y="1874520"/>
          <a:ext cx="6884459"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44395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123658"/>
          </a:xfrm>
          <a:prstGeom prst="rect">
            <a:avLst/>
          </a:prstGeom>
          <a:noFill/>
        </p:spPr>
        <p:txBody>
          <a:bodyPr wrap="square" rtlCol="0">
            <a:spAutoFit/>
          </a:bodyPr>
          <a:lstStyle/>
          <a:p>
            <a:pPr algn="ctr"/>
            <a:r>
              <a:rPr lang="en-CA" sz="4400" dirty="0" smtClean="0">
                <a:solidFill>
                  <a:schemeClr val="bg1"/>
                </a:solidFill>
              </a:rPr>
              <a:t>Bottom 5 New Policy Counts</a:t>
            </a:r>
            <a:endParaRPr lang="en-US" sz="4400" dirty="0">
              <a:solidFill>
                <a:schemeClr val="bg1"/>
              </a:solidFill>
            </a:endParaRPr>
          </a:p>
        </p:txBody>
      </p:sp>
      <p:sp>
        <p:nvSpPr>
          <p:cNvPr id="4" name="Rectangle 3"/>
          <p:cNvSpPr/>
          <p:nvPr/>
        </p:nvSpPr>
        <p:spPr>
          <a:xfrm>
            <a:off x="385608" y="56974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35829708"/>
              </p:ext>
            </p:extLst>
          </p:nvPr>
        </p:nvGraphicFramePr>
        <p:xfrm>
          <a:off x="760413" y="1671638"/>
          <a:ext cx="6964362" cy="3513137"/>
        </p:xfrm>
        <a:graphic>
          <a:graphicData uri="http://schemas.openxmlformats.org/presentationml/2006/ole">
            <mc:AlternateContent xmlns:mc="http://schemas.openxmlformats.org/markup-compatibility/2006">
              <mc:Choice xmlns:v="urn:schemas-microsoft-com:vml" Requires="v">
                <p:oleObj spid="_x0000_s50274" name="Worksheet" r:id="rId4" imgW="6964619" imgH="3512759" progId="Excel.Sheet.12">
                  <p:link updateAutomatic="1"/>
                </p:oleObj>
              </mc:Choice>
              <mc:Fallback>
                <p:oleObj name="Worksheet" r:id="rId4" imgW="6964619" imgH="3512759" progId="Excel.Sheet.12">
                  <p:link updateAutomatic="1"/>
                  <p:pic>
                    <p:nvPicPr>
                      <p:cNvPr id="0" name=""/>
                      <p:cNvPicPr/>
                      <p:nvPr/>
                    </p:nvPicPr>
                    <p:blipFill>
                      <a:blip r:embed="rId5"/>
                      <a:stretch>
                        <a:fillRect/>
                      </a:stretch>
                    </p:blipFill>
                    <p:spPr>
                      <a:xfrm>
                        <a:off x="760413" y="1671638"/>
                        <a:ext cx="6964362" cy="3513137"/>
                      </a:xfrm>
                      <a:prstGeom prst="rect">
                        <a:avLst/>
                      </a:prstGeom>
                    </p:spPr>
                  </p:pic>
                </p:oleObj>
              </mc:Fallback>
            </mc:AlternateContent>
          </a:graphicData>
        </a:graphic>
      </p:graphicFrame>
    </p:spTree>
    <p:extLst>
      <p:ext uri="{BB962C8B-B14F-4D97-AF65-F5344CB8AC3E}">
        <p14:creationId xmlns:p14="http://schemas.microsoft.com/office/powerpoint/2010/main" val="7521629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367172"/>
            <a:ext cx="3159095" cy="2123658"/>
          </a:xfrm>
          <a:prstGeom prst="rect">
            <a:avLst/>
          </a:prstGeom>
          <a:noFill/>
        </p:spPr>
        <p:txBody>
          <a:bodyPr wrap="square" rtlCol="0">
            <a:spAutoFit/>
          </a:bodyPr>
          <a:lstStyle/>
          <a:p>
            <a:pPr algn="ctr"/>
            <a:r>
              <a:rPr lang="en-CA" sz="4400" dirty="0" smtClean="0">
                <a:solidFill>
                  <a:schemeClr val="bg1"/>
                </a:solidFill>
              </a:rPr>
              <a:t>Lower</a:t>
            </a:r>
          </a:p>
          <a:p>
            <a:pPr algn="ctr"/>
            <a:r>
              <a:rPr lang="en-CA" sz="4400" dirty="0" smtClean="0">
                <a:solidFill>
                  <a:schemeClr val="bg1"/>
                </a:solidFill>
              </a:rPr>
              <a:t>Loss</a:t>
            </a:r>
          </a:p>
          <a:p>
            <a:pPr algn="ctr"/>
            <a:r>
              <a:rPr lang="en-CA" sz="4400" dirty="0" smtClean="0">
                <a:solidFill>
                  <a:schemeClr val="bg1"/>
                </a:solidFill>
              </a:rPr>
              <a:t>Ratios</a:t>
            </a:r>
            <a:endParaRPr lang="en-US" sz="4400" dirty="0">
              <a:solidFill>
                <a:schemeClr val="bg1"/>
              </a:solidFill>
            </a:endParaRPr>
          </a:p>
        </p:txBody>
      </p:sp>
      <p:sp>
        <p:nvSpPr>
          <p:cNvPr id="4" name="Rectangle 3"/>
          <p:cNvSpPr/>
          <p:nvPr/>
        </p:nvSpPr>
        <p:spPr>
          <a:xfrm>
            <a:off x="367460" y="55462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pic>
        <p:nvPicPr>
          <p:cNvPr id="1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541754648"/>
              </p:ext>
            </p:extLst>
          </p:nvPr>
        </p:nvGraphicFramePr>
        <p:xfrm>
          <a:off x="3387725" y="838200"/>
          <a:ext cx="4441825" cy="5438775"/>
        </p:xfrm>
        <a:graphic>
          <a:graphicData uri="http://schemas.openxmlformats.org/presentationml/2006/ole">
            <mc:AlternateContent xmlns:mc="http://schemas.openxmlformats.org/markup-compatibility/2006">
              <mc:Choice xmlns:v="urn:schemas-microsoft-com:vml" Requires="v">
                <p:oleObj spid="_x0000_s51300" name="Worksheet" r:id="rId5" imgW="2994660" imgH="3665281" progId="Excel.Sheet.12">
                  <p:link updateAutomatic="1"/>
                </p:oleObj>
              </mc:Choice>
              <mc:Fallback>
                <p:oleObj name="Worksheet" r:id="rId5" imgW="2994660" imgH="3665281" progId="Excel.Sheet.12">
                  <p:link updateAutomatic="1"/>
                  <p:pic>
                    <p:nvPicPr>
                      <p:cNvPr id="0" name=""/>
                      <p:cNvPicPr/>
                      <p:nvPr/>
                    </p:nvPicPr>
                    <p:blipFill>
                      <a:blip r:embed="rId6"/>
                      <a:stretch>
                        <a:fillRect/>
                      </a:stretch>
                    </p:blipFill>
                    <p:spPr>
                      <a:xfrm>
                        <a:off x="3387725" y="838200"/>
                        <a:ext cx="4441825" cy="5438775"/>
                      </a:xfrm>
                      <a:prstGeom prst="rect">
                        <a:avLst/>
                      </a:prstGeom>
                    </p:spPr>
                  </p:pic>
                </p:oleObj>
              </mc:Fallback>
            </mc:AlternateContent>
          </a:graphicData>
        </a:graphic>
      </p:graphicFrame>
    </p:spTree>
    <p:extLst>
      <p:ext uri="{BB962C8B-B14F-4D97-AF65-F5344CB8AC3E}">
        <p14:creationId xmlns:p14="http://schemas.microsoft.com/office/powerpoint/2010/main" val="903676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123658"/>
          </a:xfrm>
          <a:prstGeom prst="rect">
            <a:avLst/>
          </a:prstGeom>
          <a:noFill/>
        </p:spPr>
        <p:txBody>
          <a:bodyPr wrap="square" rtlCol="0">
            <a:spAutoFit/>
          </a:bodyPr>
          <a:lstStyle/>
          <a:p>
            <a:pPr algn="ctr"/>
            <a:r>
              <a:rPr lang="en-CA" sz="4400" dirty="0" smtClean="0">
                <a:solidFill>
                  <a:schemeClr val="bg1"/>
                </a:solidFill>
              </a:rPr>
              <a:t>Higher</a:t>
            </a:r>
          </a:p>
          <a:p>
            <a:pPr algn="ctr"/>
            <a:r>
              <a:rPr lang="en-CA" sz="4400" dirty="0" smtClean="0">
                <a:solidFill>
                  <a:schemeClr val="bg1"/>
                </a:solidFill>
              </a:rPr>
              <a:t>Loss</a:t>
            </a:r>
          </a:p>
          <a:p>
            <a:pPr algn="ctr"/>
            <a:r>
              <a:rPr lang="en-CA" sz="4400" dirty="0" smtClean="0">
                <a:solidFill>
                  <a:schemeClr val="bg1"/>
                </a:solidFill>
              </a:rPr>
              <a:t>Ratios</a:t>
            </a:r>
            <a:endParaRPr lang="en-US" sz="4400" dirty="0">
              <a:solidFill>
                <a:schemeClr val="bg1"/>
              </a:solidFill>
            </a:endParaRPr>
          </a:p>
        </p:txBody>
      </p:sp>
      <p:sp>
        <p:nvSpPr>
          <p:cNvPr id="4" name="Rectangle 3"/>
          <p:cNvSpPr/>
          <p:nvPr/>
        </p:nvSpPr>
        <p:spPr>
          <a:xfrm>
            <a:off x="367460" y="55462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pic>
        <p:nvPicPr>
          <p:cNvPr id="13"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149849030"/>
              </p:ext>
            </p:extLst>
          </p:nvPr>
        </p:nvGraphicFramePr>
        <p:xfrm>
          <a:off x="3597275" y="779463"/>
          <a:ext cx="4406900" cy="1893887"/>
        </p:xfrm>
        <a:graphic>
          <a:graphicData uri="http://schemas.openxmlformats.org/presentationml/2006/ole">
            <mc:AlternateContent xmlns:mc="http://schemas.openxmlformats.org/markup-compatibility/2006">
              <mc:Choice xmlns:v="urn:schemas-microsoft-com:vml" Requires="v">
                <p:oleObj spid="_x0000_s52324" name="Worksheet" r:id="rId5" imgW="2994660" imgH="1287841" progId="Excel.Sheet.12">
                  <p:link updateAutomatic="1"/>
                </p:oleObj>
              </mc:Choice>
              <mc:Fallback>
                <p:oleObj name="Worksheet" r:id="rId5" imgW="2994660" imgH="1287841" progId="Excel.Sheet.12">
                  <p:link updateAutomatic="1"/>
                  <p:pic>
                    <p:nvPicPr>
                      <p:cNvPr id="0" name=""/>
                      <p:cNvPicPr/>
                      <p:nvPr/>
                    </p:nvPicPr>
                    <p:blipFill>
                      <a:blip r:embed="rId6"/>
                      <a:stretch>
                        <a:fillRect/>
                      </a:stretch>
                    </p:blipFill>
                    <p:spPr>
                      <a:xfrm>
                        <a:off x="3597275" y="779463"/>
                        <a:ext cx="4406900" cy="1893887"/>
                      </a:xfrm>
                      <a:prstGeom prst="rect">
                        <a:avLst/>
                      </a:prstGeom>
                    </p:spPr>
                  </p:pic>
                </p:oleObj>
              </mc:Fallback>
            </mc:AlternateContent>
          </a:graphicData>
        </a:graphic>
      </p:graphicFrame>
    </p:spTree>
    <p:extLst>
      <p:ext uri="{BB962C8B-B14F-4D97-AF65-F5344CB8AC3E}">
        <p14:creationId xmlns:p14="http://schemas.microsoft.com/office/powerpoint/2010/main" val="32015007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495403"/>
            <a:ext cx="3159095" cy="2123658"/>
          </a:xfrm>
          <a:prstGeom prst="rect">
            <a:avLst/>
          </a:prstGeom>
          <a:noFill/>
        </p:spPr>
        <p:txBody>
          <a:bodyPr wrap="square" rtlCol="0">
            <a:spAutoFit/>
          </a:bodyPr>
          <a:lstStyle/>
          <a:p>
            <a:pPr algn="ctr"/>
            <a:r>
              <a:rPr lang="en-CA" sz="4400" dirty="0" smtClean="0">
                <a:solidFill>
                  <a:schemeClr val="bg1"/>
                </a:solidFill>
              </a:rPr>
              <a:t>New Policy Counts by Month</a:t>
            </a:r>
            <a:endParaRPr lang="en-US" sz="4400" dirty="0">
              <a:solidFill>
                <a:schemeClr val="bg1"/>
              </a:solidFill>
            </a:endParaRPr>
          </a:p>
        </p:txBody>
      </p:sp>
      <p:sp>
        <p:nvSpPr>
          <p:cNvPr id="4" name="Rectangle 3"/>
          <p:cNvSpPr/>
          <p:nvPr/>
        </p:nvSpPr>
        <p:spPr>
          <a:xfrm>
            <a:off x="367460" y="55462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093150683"/>
              </p:ext>
            </p:extLst>
          </p:nvPr>
        </p:nvGraphicFramePr>
        <p:xfrm>
          <a:off x="787400" y="1520825"/>
          <a:ext cx="6469063" cy="3521075"/>
        </p:xfrm>
        <a:graphic>
          <a:graphicData uri="http://schemas.openxmlformats.org/presentationml/2006/ole">
            <mc:AlternateContent xmlns:mc="http://schemas.openxmlformats.org/markup-compatibility/2006">
              <mc:Choice xmlns:v="urn:schemas-microsoft-com:vml" Requires="v">
                <p:oleObj spid="_x0000_s53346" name="Worksheet" r:id="rId4" imgW="6469380" imgH="3520440" progId="Excel.Sheet.12">
                  <p:link updateAutomatic="1"/>
                </p:oleObj>
              </mc:Choice>
              <mc:Fallback>
                <p:oleObj name="Worksheet" r:id="rId4" imgW="6469380" imgH="3520440" progId="Excel.Sheet.12">
                  <p:link updateAutomatic="1"/>
                  <p:pic>
                    <p:nvPicPr>
                      <p:cNvPr id="0" name=""/>
                      <p:cNvPicPr/>
                      <p:nvPr/>
                    </p:nvPicPr>
                    <p:blipFill>
                      <a:blip r:embed="rId5"/>
                      <a:stretch>
                        <a:fillRect/>
                      </a:stretch>
                    </p:blipFill>
                    <p:spPr>
                      <a:xfrm>
                        <a:off x="787400" y="1520825"/>
                        <a:ext cx="6469063" cy="3521075"/>
                      </a:xfrm>
                      <a:prstGeom prst="rect">
                        <a:avLst/>
                      </a:prstGeom>
                    </p:spPr>
                  </p:pic>
                </p:oleObj>
              </mc:Fallback>
            </mc:AlternateContent>
          </a:graphicData>
        </a:graphic>
      </p:graphicFrame>
    </p:spTree>
    <p:extLst>
      <p:ext uri="{BB962C8B-B14F-4D97-AF65-F5344CB8AC3E}">
        <p14:creationId xmlns:p14="http://schemas.microsoft.com/office/powerpoint/2010/main" val="4536225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p:cNvSpPr txBox="1"/>
          <p:nvPr/>
        </p:nvSpPr>
        <p:spPr>
          <a:xfrm>
            <a:off x="8314259" y="2156847"/>
            <a:ext cx="3159095" cy="2800767"/>
          </a:xfrm>
          <a:prstGeom prst="rect">
            <a:avLst/>
          </a:prstGeom>
          <a:noFill/>
        </p:spPr>
        <p:txBody>
          <a:bodyPr wrap="square" rtlCol="0">
            <a:spAutoFit/>
          </a:bodyPr>
          <a:lstStyle/>
          <a:p>
            <a:pPr algn="ctr"/>
            <a:r>
              <a:rPr lang="en-CA" sz="4400" dirty="0" smtClean="0">
                <a:solidFill>
                  <a:schemeClr val="bg1"/>
                </a:solidFill>
              </a:rPr>
              <a:t>Cancelled Policy Counts by Month</a:t>
            </a:r>
            <a:endParaRPr lang="en-US" sz="4400" dirty="0">
              <a:solidFill>
                <a:schemeClr val="bg1"/>
              </a:solidFill>
            </a:endParaRPr>
          </a:p>
        </p:txBody>
      </p:sp>
      <p:sp>
        <p:nvSpPr>
          <p:cNvPr id="4" name="Rectangle 3"/>
          <p:cNvSpPr/>
          <p:nvPr/>
        </p:nvSpPr>
        <p:spPr>
          <a:xfrm>
            <a:off x="367461" y="55462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3017712"/>
              </p:ext>
            </p:extLst>
          </p:nvPr>
        </p:nvGraphicFramePr>
        <p:xfrm>
          <a:off x="587375" y="1671638"/>
          <a:ext cx="6469063" cy="3513137"/>
        </p:xfrm>
        <a:graphic>
          <a:graphicData uri="http://schemas.openxmlformats.org/presentationml/2006/ole">
            <mc:AlternateContent xmlns:mc="http://schemas.openxmlformats.org/markup-compatibility/2006">
              <mc:Choice xmlns:v="urn:schemas-microsoft-com:vml" Requires="v">
                <p:oleObj spid="_x0000_s54372" name="Worksheet" r:id="rId4" imgW="6469380" imgH="3512759" progId="Excel.Sheet.12">
                  <p:link updateAutomatic="1"/>
                </p:oleObj>
              </mc:Choice>
              <mc:Fallback>
                <p:oleObj name="Worksheet" r:id="rId4" imgW="6469380" imgH="3512759" progId="Excel.Sheet.12">
                  <p:link updateAutomatic="1"/>
                  <p:pic>
                    <p:nvPicPr>
                      <p:cNvPr id="0" name=""/>
                      <p:cNvPicPr/>
                      <p:nvPr/>
                    </p:nvPicPr>
                    <p:blipFill>
                      <a:blip r:embed="rId5"/>
                      <a:stretch>
                        <a:fillRect/>
                      </a:stretch>
                    </p:blipFill>
                    <p:spPr>
                      <a:xfrm>
                        <a:off x="587375" y="1671638"/>
                        <a:ext cx="6469063" cy="3513137"/>
                      </a:xfrm>
                      <a:prstGeom prst="rect">
                        <a:avLst/>
                      </a:prstGeom>
                    </p:spPr>
                  </p:pic>
                </p:oleObj>
              </mc:Fallback>
            </mc:AlternateContent>
          </a:graphicData>
        </a:graphic>
      </p:graphicFrame>
    </p:spTree>
    <p:extLst>
      <p:ext uri="{BB962C8B-B14F-4D97-AF65-F5344CB8AC3E}">
        <p14:creationId xmlns:p14="http://schemas.microsoft.com/office/powerpoint/2010/main" val="7698281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809" y="5769714"/>
            <a:ext cx="3430140" cy="566738"/>
          </a:xfrm>
        </p:spPr>
        <p:txBody>
          <a:bodyPr>
            <a:noAutofit/>
          </a:bodyPr>
          <a:lstStyle/>
          <a:p>
            <a:r>
              <a:rPr lang="en-CA" sz="3600" dirty="0" smtClean="0"/>
              <a:t>HTM Agents</a:t>
            </a:r>
            <a:endParaRPr lang="en-US" sz="3600" dirty="0"/>
          </a:p>
        </p:txBody>
      </p:sp>
      <p:sp>
        <p:nvSpPr>
          <p:cNvPr id="6" name="Text Placeholder 5"/>
          <p:cNvSpPr>
            <a:spLocks noGrp="1"/>
          </p:cNvSpPr>
          <p:nvPr>
            <p:ph type="body" sz="half" idx="2"/>
          </p:nvPr>
        </p:nvSpPr>
        <p:spPr>
          <a:xfrm>
            <a:off x="360808" y="6145952"/>
            <a:ext cx="3430141" cy="598671"/>
          </a:xfrm>
        </p:spPr>
        <p:txBody>
          <a:bodyPr>
            <a:normAutofit/>
          </a:bodyPr>
          <a:lstStyle/>
          <a:p>
            <a:r>
              <a:rPr lang="en-CA" sz="1400" dirty="0" smtClean="0"/>
              <a:t>Cameron, Karen and Scott</a:t>
            </a:r>
            <a:endParaRPr lang="en-US" sz="1400" dirty="0"/>
          </a:p>
        </p:txBody>
      </p:sp>
      <p:sp>
        <p:nvSpPr>
          <p:cNvPr id="7" name="Rectangle 6"/>
          <p:cNvSpPr/>
          <p:nvPr/>
        </p:nvSpPr>
        <p:spPr>
          <a:xfrm>
            <a:off x="378731" y="565508"/>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sp>
        <p:nvSpPr>
          <p:cNvPr id="10" name="Rectangle 9"/>
          <p:cNvSpPr/>
          <p:nvPr/>
        </p:nvSpPr>
        <p:spPr>
          <a:xfrm>
            <a:off x="2520793" y="1087756"/>
            <a:ext cx="1718548" cy="338554"/>
          </a:xfrm>
          <a:prstGeom prst="rect">
            <a:avLst/>
          </a:prstGeom>
          <a:noFill/>
        </p:spPr>
        <p:txBody>
          <a:bodyPr wrap="none" lIns="91440" tIns="45720" rIns="91440" bIns="45720">
            <a:spAutoFit/>
          </a:bodyPr>
          <a:lstStyle/>
          <a:p>
            <a:pPr algn="ctr"/>
            <a:r>
              <a:rPr lang="en-CA" sz="1600" dirty="0" smtClean="0">
                <a:ln w="0"/>
                <a:solidFill>
                  <a:schemeClr val="accent1"/>
                </a:solidFill>
                <a:effectLst>
                  <a:outerShdw blurRad="38100" dist="25400" dir="5400000" algn="ctr" rotWithShape="0">
                    <a:srgbClr val="6E747A">
                      <a:alpha val="43000"/>
                    </a:srgbClr>
                  </a:outerShdw>
                </a:effectLst>
              </a:rPr>
              <a:t>New Policy Count</a:t>
            </a:r>
            <a:endParaRPr lang="en-US" sz="1600" dirty="0">
              <a:ln w="0"/>
              <a:solidFill>
                <a:schemeClr val="accent1"/>
              </a:solidFill>
              <a:effectLst>
                <a:outerShdw blurRad="38100" dist="25400" dir="5400000" algn="ctr" rotWithShape="0">
                  <a:srgbClr val="6E747A">
                    <a:alpha val="43000"/>
                  </a:srgbClr>
                </a:outerShdw>
              </a:effectLst>
            </a:endParaRPr>
          </a:p>
        </p:txBody>
      </p:sp>
      <p:sp>
        <p:nvSpPr>
          <p:cNvPr id="12" name="Rectangle 11"/>
          <p:cNvSpPr/>
          <p:nvPr/>
        </p:nvSpPr>
        <p:spPr>
          <a:xfrm>
            <a:off x="8511292" y="3240277"/>
            <a:ext cx="2131994" cy="338554"/>
          </a:xfrm>
          <a:prstGeom prst="rect">
            <a:avLst/>
          </a:prstGeom>
          <a:noFill/>
        </p:spPr>
        <p:txBody>
          <a:bodyPr wrap="none" lIns="91440" tIns="45720" rIns="91440" bIns="45720">
            <a:spAutoFit/>
          </a:bodyPr>
          <a:lstStyle/>
          <a:p>
            <a:pPr algn="ctr"/>
            <a:r>
              <a:rPr lang="en-CA" sz="1600" dirty="0" smtClean="0">
                <a:ln w="0"/>
                <a:solidFill>
                  <a:schemeClr val="accent1"/>
                </a:solidFill>
                <a:effectLst>
                  <a:outerShdw blurRad="38100" dist="25400" dir="5400000" algn="ctr" rotWithShape="0">
                    <a:srgbClr val="6E747A">
                      <a:alpha val="43000"/>
                    </a:srgbClr>
                  </a:outerShdw>
                </a:effectLst>
              </a:rPr>
              <a:t>Cancelled Policy Count</a:t>
            </a:r>
            <a:endParaRPr lang="en-US" sz="1600" dirty="0">
              <a:ln w="0"/>
              <a:solidFill>
                <a:schemeClr val="accent1"/>
              </a:solidFill>
              <a:effectLst>
                <a:outerShdw blurRad="38100" dist="25400" dir="5400000" algn="ctr" rotWithShape="0">
                  <a:srgbClr val="6E747A">
                    <a:alpha val="43000"/>
                  </a:srgbClr>
                </a:outerShdw>
              </a:effectLst>
            </a:endParaRPr>
          </a:p>
        </p:txBody>
      </p:sp>
      <p:sp>
        <p:nvSpPr>
          <p:cNvPr id="13" name="Rectangle 12"/>
          <p:cNvSpPr/>
          <p:nvPr/>
        </p:nvSpPr>
        <p:spPr>
          <a:xfrm>
            <a:off x="8203455" y="992506"/>
            <a:ext cx="2540247" cy="523220"/>
          </a:xfrm>
          <a:prstGeom prst="rect">
            <a:avLst/>
          </a:prstGeom>
          <a:noFill/>
        </p:spPr>
        <p:txBody>
          <a:bodyPr wrap="none" lIns="91440" tIns="45720" rIns="91440" bIns="45720">
            <a:spAutoFit/>
          </a:bodyPr>
          <a:lstStyle/>
          <a:p>
            <a:pPr algn="ctr"/>
            <a:r>
              <a:rPr lang="en-CA" sz="2800" dirty="0" smtClean="0">
                <a:ln w="0"/>
                <a:effectLst>
                  <a:outerShdw blurRad="38100" dist="19050" dir="2700000" algn="tl" rotWithShape="0">
                    <a:schemeClr val="dk1">
                      <a:alpha val="40000"/>
                    </a:schemeClr>
                  </a:outerShdw>
                </a:effectLst>
              </a:rPr>
              <a:t>Policies in Force</a:t>
            </a:r>
            <a:endParaRPr lang="en-US" sz="2800" dirty="0">
              <a:ln w="0"/>
              <a:effectLst>
                <a:outerShdw blurRad="38100" dist="19050" dir="2700000" algn="tl" rotWithShape="0">
                  <a:schemeClr val="dk1">
                    <a:alpha val="40000"/>
                  </a:schemeClr>
                </a:outerShdw>
              </a:effectLst>
            </a:endParaRPr>
          </a:p>
        </p:txBody>
      </p:sp>
      <p:sp>
        <p:nvSpPr>
          <p:cNvPr id="20" name="TextBox 19"/>
          <p:cNvSpPr txBox="1"/>
          <p:nvPr/>
        </p:nvSpPr>
        <p:spPr>
          <a:xfrm>
            <a:off x="9887135" y="1496452"/>
            <a:ext cx="729880" cy="276999"/>
          </a:xfrm>
          <a:prstGeom prst="rect">
            <a:avLst/>
          </a:prstGeom>
          <a:noFill/>
        </p:spPr>
        <p:txBody>
          <a:bodyPr wrap="none" rtlCol="0">
            <a:spAutoFit/>
          </a:bodyPr>
          <a:lstStyle/>
          <a:p>
            <a:r>
              <a:rPr lang="en-CA" sz="1200" dirty="0" smtClean="0">
                <a:solidFill>
                  <a:schemeClr val="tx1">
                    <a:lumMod val="50000"/>
                    <a:lumOff val="50000"/>
                  </a:schemeClr>
                </a:solidFill>
              </a:rPr>
              <a:t>Last Year</a:t>
            </a:r>
            <a:endParaRPr lang="en-US" sz="1200" dirty="0">
              <a:solidFill>
                <a:schemeClr val="tx1">
                  <a:lumMod val="50000"/>
                  <a:lumOff val="50000"/>
                </a:schemeClr>
              </a:solidFill>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3163042719"/>
              </p:ext>
            </p:extLst>
          </p:nvPr>
        </p:nvGraphicFramePr>
        <p:xfrm>
          <a:off x="7827963" y="1612900"/>
          <a:ext cx="2484437" cy="555625"/>
        </p:xfrm>
        <a:graphic>
          <a:graphicData uri="http://schemas.openxmlformats.org/presentationml/2006/ole">
            <mc:AlternateContent xmlns:mc="http://schemas.openxmlformats.org/markup-compatibility/2006">
              <mc:Choice xmlns:v="urn:schemas-microsoft-com:vml" Requires="v">
                <p:oleObj spid="_x0000_s8125" name="Worksheet" r:id="rId4" imgW="2484059" imgH="556321" progId="Excel.Sheet.12">
                  <p:link updateAutomatic="1"/>
                </p:oleObj>
              </mc:Choice>
              <mc:Fallback>
                <p:oleObj name="Worksheet" r:id="rId4" imgW="2484059" imgH="556321" progId="Excel.Sheet.12">
                  <p:link updateAutomatic="1"/>
                  <p:pic>
                    <p:nvPicPr>
                      <p:cNvPr id="0" name=""/>
                      <p:cNvPicPr/>
                      <p:nvPr/>
                    </p:nvPicPr>
                    <p:blipFill>
                      <a:blip r:embed="rId5"/>
                      <a:stretch>
                        <a:fillRect/>
                      </a:stretch>
                    </p:blipFill>
                    <p:spPr>
                      <a:xfrm>
                        <a:off x="7827963" y="1612900"/>
                        <a:ext cx="2484437" cy="55562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655711213"/>
              </p:ext>
            </p:extLst>
          </p:nvPr>
        </p:nvGraphicFramePr>
        <p:xfrm>
          <a:off x="9431338" y="1693863"/>
          <a:ext cx="1646237" cy="373062"/>
        </p:xfrm>
        <a:graphic>
          <a:graphicData uri="http://schemas.openxmlformats.org/presentationml/2006/ole">
            <mc:AlternateContent xmlns:mc="http://schemas.openxmlformats.org/markup-compatibility/2006">
              <mc:Choice xmlns:v="urn:schemas-microsoft-com:vml" Requires="v">
                <p:oleObj spid="_x0000_s8126" name="Worksheet" r:id="rId6" imgW="1645920" imgH="373441" progId="Excel.Sheet.12">
                  <p:link updateAutomatic="1"/>
                </p:oleObj>
              </mc:Choice>
              <mc:Fallback>
                <p:oleObj name="Worksheet" r:id="rId6" imgW="1645920" imgH="373441" progId="Excel.Sheet.12">
                  <p:link updateAutomatic="1"/>
                  <p:pic>
                    <p:nvPicPr>
                      <p:cNvPr id="0" name=""/>
                      <p:cNvPicPr/>
                      <p:nvPr/>
                    </p:nvPicPr>
                    <p:blipFill>
                      <a:blip r:embed="rId7"/>
                      <a:stretch>
                        <a:fillRect/>
                      </a:stretch>
                    </p:blipFill>
                    <p:spPr>
                      <a:xfrm>
                        <a:off x="9431338" y="1693863"/>
                        <a:ext cx="1646237" cy="373062"/>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424014004"/>
              </p:ext>
            </p:extLst>
          </p:nvPr>
        </p:nvGraphicFramePr>
        <p:xfrm>
          <a:off x="9769475" y="2025650"/>
          <a:ext cx="1019175" cy="373063"/>
        </p:xfrm>
        <a:graphic>
          <a:graphicData uri="http://schemas.openxmlformats.org/presentationml/2006/ole">
            <mc:AlternateContent xmlns:mc="http://schemas.openxmlformats.org/markup-compatibility/2006">
              <mc:Choice xmlns:v="urn:schemas-microsoft-com:vml" Requires="v">
                <p:oleObj spid="_x0000_s8127" name="Worksheet" r:id="rId8" imgW="1645920" imgH="373441" progId="Excel.Sheet.12">
                  <p:link updateAutomatic="1"/>
                </p:oleObj>
              </mc:Choice>
              <mc:Fallback>
                <p:oleObj name="Worksheet" r:id="rId8" imgW="1645920" imgH="373441" progId="Excel.Sheet.12">
                  <p:link updateAutomatic="1"/>
                  <p:pic>
                    <p:nvPicPr>
                      <p:cNvPr id="0" name=""/>
                      <p:cNvPicPr/>
                      <p:nvPr/>
                    </p:nvPicPr>
                    <p:blipFill>
                      <a:blip r:embed="rId9"/>
                      <a:stretch>
                        <a:fillRect/>
                      </a:stretch>
                    </p:blipFill>
                    <p:spPr>
                      <a:xfrm>
                        <a:off x="9769475" y="2025650"/>
                        <a:ext cx="1019175" cy="373063"/>
                      </a:xfrm>
                      <a:prstGeom prst="rect">
                        <a:avLst/>
                      </a:prstGeom>
                    </p:spPr>
                  </p:pic>
                </p:oleObj>
              </mc:Fallback>
            </mc:AlternateContent>
          </a:graphicData>
        </a:graphic>
      </p:graphicFrame>
      <p:pic>
        <p:nvPicPr>
          <p:cNvPr id="3" name="Picture 2"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99" y="1459986"/>
            <a:ext cx="6344535" cy="3515216"/>
          </a:xfrm>
          <a:prstGeom prst="rect">
            <a:avLst/>
          </a:prstGeom>
        </p:spPr>
      </p:pic>
      <p:pic>
        <p:nvPicPr>
          <p:cNvPr id="4" name="Picture 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14234" y="3710128"/>
            <a:ext cx="4436174" cy="2626324"/>
          </a:xfrm>
          <a:prstGeom prst="rect">
            <a:avLst/>
          </a:prstGeom>
        </p:spPr>
      </p:pic>
    </p:spTree>
    <p:extLst>
      <p:ext uri="{BB962C8B-B14F-4D97-AF65-F5344CB8AC3E}">
        <p14:creationId xmlns:p14="http://schemas.microsoft.com/office/powerpoint/2010/main" val="25133082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809" y="5769714"/>
            <a:ext cx="3430140" cy="566738"/>
          </a:xfrm>
        </p:spPr>
        <p:txBody>
          <a:bodyPr>
            <a:noAutofit/>
          </a:bodyPr>
          <a:lstStyle/>
          <a:p>
            <a:r>
              <a:rPr lang="en-CA" sz="3600" dirty="0" smtClean="0"/>
              <a:t>HTM Agents</a:t>
            </a:r>
            <a:endParaRPr lang="en-US" sz="3600" dirty="0"/>
          </a:p>
        </p:txBody>
      </p:sp>
      <p:sp>
        <p:nvSpPr>
          <p:cNvPr id="6" name="Text Placeholder 5"/>
          <p:cNvSpPr>
            <a:spLocks noGrp="1"/>
          </p:cNvSpPr>
          <p:nvPr>
            <p:ph type="body" sz="half" idx="2"/>
          </p:nvPr>
        </p:nvSpPr>
        <p:spPr>
          <a:xfrm>
            <a:off x="360808" y="6145952"/>
            <a:ext cx="3430141" cy="598671"/>
          </a:xfrm>
        </p:spPr>
        <p:txBody>
          <a:bodyPr>
            <a:normAutofit/>
          </a:bodyPr>
          <a:lstStyle/>
          <a:p>
            <a:r>
              <a:rPr lang="en-CA" sz="1400" dirty="0" smtClean="0"/>
              <a:t>Cameron, Karen and Scott</a:t>
            </a:r>
            <a:endParaRPr lang="en-US" sz="1400" dirty="0"/>
          </a:p>
        </p:txBody>
      </p:sp>
      <p:sp>
        <p:nvSpPr>
          <p:cNvPr id="7" name="Rectangle 6"/>
          <p:cNvSpPr/>
          <p:nvPr/>
        </p:nvSpPr>
        <p:spPr>
          <a:xfrm>
            <a:off x="407525" y="560065"/>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sp>
        <p:nvSpPr>
          <p:cNvPr id="10" name="Rectangle 9"/>
          <p:cNvSpPr/>
          <p:nvPr/>
        </p:nvSpPr>
        <p:spPr>
          <a:xfrm>
            <a:off x="2521149" y="1087756"/>
            <a:ext cx="1717843" cy="338554"/>
          </a:xfrm>
          <a:prstGeom prst="rect">
            <a:avLst/>
          </a:prstGeom>
          <a:noFill/>
        </p:spPr>
        <p:txBody>
          <a:bodyPr wrap="none" lIns="91440" tIns="45720" rIns="91440" bIns="45720">
            <a:spAutoFit/>
          </a:bodyPr>
          <a:lstStyle/>
          <a:p>
            <a:pPr algn="ctr"/>
            <a:r>
              <a:rPr lang="en-CA" sz="1600" dirty="0" smtClean="0">
                <a:ln w="0"/>
                <a:solidFill>
                  <a:schemeClr val="accent1"/>
                </a:solidFill>
                <a:effectLst>
                  <a:outerShdw blurRad="38100" dist="25400" dir="5400000" algn="ctr" rotWithShape="0">
                    <a:srgbClr val="6E747A">
                      <a:alpha val="43000"/>
                    </a:srgbClr>
                  </a:outerShdw>
                </a:effectLst>
              </a:rPr>
              <a:t>Premiums Written</a:t>
            </a:r>
            <a:endParaRPr lang="en-US" sz="1600" dirty="0">
              <a:ln w="0"/>
              <a:solidFill>
                <a:schemeClr val="accent1"/>
              </a:solidFill>
              <a:effectLst>
                <a:outerShdw blurRad="38100" dist="25400" dir="5400000" algn="ctr" rotWithShape="0">
                  <a:srgbClr val="6E747A">
                    <a:alpha val="43000"/>
                  </a:srgbClr>
                </a:outerShdw>
              </a:effectLst>
            </a:endParaRPr>
          </a:p>
        </p:txBody>
      </p:sp>
      <p:sp>
        <p:nvSpPr>
          <p:cNvPr id="13" name="Rectangle 12"/>
          <p:cNvSpPr/>
          <p:nvPr/>
        </p:nvSpPr>
        <p:spPr>
          <a:xfrm>
            <a:off x="8107394" y="1792606"/>
            <a:ext cx="2865721" cy="523220"/>
          </a:xfrm>
          <a:prstGeom prst="rect">
            <a:avLst/>
          </a:prstGeom>
          <a:noFill/>
        </p:spPr>
        <p:txBody>
          <a:bodyPr wrap="none" lIns="91440" tIns="45720" rIns="91440" bIns="45720">
            <a:spAutoFit/>
          </a:bodyPr>
          <a:lstStyle/>
          <a:p>
            <a:pPr algn="ctr"/>
            <a:r>
              <a:rPr lang="en-CA" sz="2800" dirty="0" smtClean="0">
                <a:ln w="0"/>
                <a:effectLst>
                  <a:outerShdw blurRad="38100" dist="19050" dir="2700000" algn="tl" rotWithShape="0">
                    <a:schemeClr val="dk1">
                      <a:alpha val="40000"/>
                    </a:schemeClr>
                  </a:outerShdw>
                </a:effectLst>
              </a:rPr>
              <a:t>Premiums Written</a:t>
            </a:r>
            <a:endParaRPr lang="en-US" sz="2800" dirty="0">
              <a:ln w="0"/>
              <a:effectLst>
                <a:outerShdw blurRad="38100" dist="19050" dir="2700000" algn="tl" rotWithShape="0">
                  <a:schemeClr val="dk1">
                    <a:alpha val="40000"/>
                  </a:schemeClr>
                </a:outerShdw>
              </a:effectLst>
            </a:endParaRPr>
          </a:p>
        </p:txBody>
      </p:sp>
      <p:sp>
        <p:nvSpPr>
          <p:cNvPr id="19" name="TextBox 18"/>
          <p:cNvSpPr txBox="1"/>
          <p:nvPr/>
        </p:nvSpPr>
        <p:spPr>
          <a:xfrm>
            <a:off x="10458635" y="2355177"/>
            <a:ext cx="729880" cy="276999"/>
          </a:xfrm>
          <a:prstGeom prst="rect">
            <a:avLst/>
          </a:prstGeom>
          <a:noFill/>
        </p:spPr>
        <p:txBody>
          <a:bodyPr wrap="none" rtlCol="0">
            <a:spAutoFit/>
          </a:bodyPr>
          <a:lstStyle/>
          <a:p>
            <a:r>
              <a:rPr lang="en-CA" sz="1200" dirty="0" smtClean="0">
                <a:solidFill>
                  <a:schemeClr val="tx1">
                    <a:lumMod val="50000"/>
                    <a:lumOff val="50000"/>
                  </a:schemeClr>
                </a:solidFill>
              </a:rPr>
              <a:t>Last Year</a:t>
            </a:r>
            <a:endParaRPr lang="en-US" sz="1200" dirty="0">
              <a:solidFill>
                <a:schemeClr val="tx1">
                  <a:lumMod val="50000"/>
                  <a:lumOff val="50000"/>
                </a:schemeClr>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475701213"/>
              </p:ext>
            </p:extLst>
          </p:nvPr>
        </p:nvGraphicFramePr>
        <p:xfrm>
          <a:off x="1400175" y="2017713"/>
          <a:ext cx="5870575" cy="3652837"/>
        </p:xfrm>
        <a:graphic>
          <a:graphicData uri="http://schemas.openxmlformats.org/presentationml/2006/ole">
            <mc:AlternateContent xmlns:mc="http://schemas.openxmlformats.org/markup-compatibility/2006">
              <mc:Choice xmlns:v="urn:schemas-microsoft-com:vml" Requires="v">
                <p:oleObj spid="_x0000_s56357" name="Worksheet" r:id="rId4" imgW="5120640" imgH="3185038" progId="Excel.Sheet.12">
                  <p:link updateAutomatic="1"/>
                </p:oleObj>
              </mc:Choice>
              <mc:Fallback>
                <p:oleObj name="Worksheet" r:id="rId4" imgW="5120640" imgH="3185038" progId="Excel.Sheet.12">
                  <p:link updateAutomatic="1"/>
                  <p:pic>
                    <p:nvPicPr>
                      <p:cNvPr id="0" name=""/>
                      <p:cNvPicPr/>
                      <p:nvPr/>
                    </p:nvPicPr>
                    <p:blipFill>
                      <a:blip r:embed="rId5"/>
                      <a:stretch>
                        <a:fillRect/>
                      </a:stretch>
                    </p:blipFill>
                    <p:spPr>
                      <a:xfrm>
                        <a:off x="1400175" y="2017713"/>
                        <a:ext cx="5870575" cy="365283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64510111"/>
              </p:ext>
            </p:extLst>
          </p:nvPr>
        </p:nvGraphicFramePr>
        <p:xfrm>
          <a:off x="7724775" y="2311400"/>
          <a:ext cx="2484438" cy="762000"/>
        </p:xfrm>
        <a:graphic>
          <a:graphicData uri="http://schemas.openxmlformats.org/presentationml/2006/ole">
            <mc:AlternateContent xmlns:mc="http://schemas.openxmlformats.org/markup-compatibility/2006">
              <mc:Choice xmlns:v="urn:schemas-microsoft-com:vml" Requires="v">
                <p:oleObj spid="_x0000_s56358" name="Worksheet" r:id="rId6" imgW="2484059" imgH="762061" progId="Excel.Sheet.12">
                  <p:link updateAutomatic="1"/>
                </p:oleObj>
              </mc:Choice>
              <mc:Fallback>
                <p:oleObj name="Worksheet" r:id="rId6" imgW="2484059" imgH="762061" progId="Excel.Sheet.12">
                  <p:link updateAutomatic="1"/>
                  <p:pic>
                    <p:nvPicPr>
                      <p:cNvPr id="0" name=""/>
                      <p:cNvPicPr/>
                      <p:nvPr/>
                    </p:nvPicPr>
                    <p:blipFill>
                      <a:blip r:embed="rId7"/>
                      <a:stretch>
                        <a:fillRect/>
                      </a:stretch>
                    </p:blipFill>
                    <p:spPr>
                      <a:xfrm>
                        <a:off x="7724775" y="2311400"/>
                        <a:ext cx="2484438" cy="762000"/>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374349335"/>
              </p:ext>
            </p:extLst>
          </p:nvPr>
        </p:nvGraphicFramePr>
        <p:xfrm>
          <a:off x="10002838" y="2560638"/>
          <a:ext cx="1646237" cy="511175"/>
        </p:xfrm>
        <a:graphic>
          <a:graphicData uri="http://schemas.openxmlformats.org/presentationml/2006/ole">
            <mc:AlternateContent xmlns:mc="http://schemas.openxmlformats.org/markup-compatibility/2006">
              <mc:Choice xmlns:v="urn:schemas-microsoft-com:vml" Requires="v">
                <p:oleObj spid="_x0000_s56359" name="Worksheet" r:id="rId8" imgW="1645920" imgH="510601" progId="Excel.Sheet.12">
                  <p:link updateAutomatic="1"/>
                </p:oleObj>
              </mc:Choice>
              <mc:Fallback>
                <p:oleObj name="Worksheet" r:id="rId8" imgW="1645920" imgH="510601" progId="Excel.Sheet.12">
                  <p:link updateAutomatic="1"/>
                  <p:pic>
                    <p:nvPicPr>
                      <p:cNvPr id="0" name=""/>
                      <p:cNvPicPr/>
                      <p:nvPr/>
                    </p:nvPicPr>
                    <p:blipFill>
                      <a:blip r:embed="rId9"/>
                      <a:stretch>
                        <a:fillRect/>
                      </a:stretch>
                    </p:blipFill>
                    <p:spPr>
                      <a:xfrm>
                        <a:off x="10002838" y="2560638"/>
                        <a:ext cx="1646237" cy="51117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417800690"/>
              </p:ext>
            </p:extLst>
          </p:nvPr>
        </p:nvGraphicFramePr>
        <p:xfrm>
          <a:off x="10301288" y="2808288"/>
          <a:ext cx="1200150" cy="511175"/>
        </p:xfrm>
        <a:graphic>
          <a:graphicData uri="http://schemas.openxmlformats.org/presentationml/2006/ole">
            <mc:AlternateContent xmlns:mc="http://schemas.openxmlformats.org/markup-compatibility/2006">
              <mc:Choice xmlns:v="urn:schemas-microsoft-com:vml" Requires="v">
                <p:oleObj spid="_x0000_s56360" name="Worksheet" r:id="rId10" imgW="1645920" imgH="510601" progId="Excel.Sheet.12">
                  <p:link updateAutomatic="1"/>
                </p:oleObj>
              </mc:Choice>
              <mc:Fallback>
                <p:oleObj name="Worksheet" r:id="rId10" imgW="1645920" imgH="510601" progId="Excel.Sheet.12">
                  <p:link updateAutomatic="1"/>
                  <p:pic>
                    <p:nvPicPr>
                      <p:cNvPr id="0" name=""/>
                      <p:cNvPicPr/>
                      <p:nvPr/>
                    </p:nvPicPr>
                    <p:blipFill>
                      <a:blip r:embed="rId11"/>
                      <a:stretch>
                        <a:fillRect/>
                      </a:stretch>
                    </p:blipFill>
                    <p:spPr>
                      <a:xfrm>
                        <a:off x="10301288" y="2808288"/>
                        <a:ext cx="1200150" cy="511175"/>
                      </a:xfrm>
                      <a:prstGeom prst="rect">
                        <a:avLst/>
                      </a:prstGeom>
                    </p:spPr>
                  </p:pic>
                </p:oleObj>
              </mc:Fallback>
            </mc:AlternateContent>
          </a:graphicData>
        </a:graphic>
      </p:graphicFrame>
    </p:spTree>
    <p:extLst>
      <p:ext uri="{BB962C8B-B14F-4D97-AF65-F5344CB8AC3E}">
        <p14:creationId xmlns:p14="http://schemas.microsoft.com/office/powerpoint/2010/main" val="25145179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809" y="5769714"/>
            <a:ext cx="3430140" cy="566738"/>
          </a:xfrm>
        </p:spPr>
        <p:txBody>
          <a:bodyPr>
            <a:noAutofit/>
          </a:bodyPr>
          <a:lstStyle/>
          <a:p>
            <a:r>
              <a:rPr lang="en-CA" sz="3600" dirty="0" smtClean="0"/>
              <a:t>HTM Agents</a:t>
            </a:r>
            <a:endParaRPr lang="en-US" sz="3600" dirty="0"/>
          </a:p>
        </p:txBody>
      </p:sp>
      <p:sp>
        <p:nvSpPr>
          <p:cNvPr id="6" name="Text Placeholder 5"/>
          <p:cNvSpPr>
            <a:spLocks noGrp="1"/>
          </p:cNvSpPr>
          <p:nvPr>
            <p:ph type="body" sz="half" idx="2"/>
          </p:nvPr>
        </p:nvSpPr>
        <p:spPr>
          <a:xfrm>
            <a:off x="360808" y="6145952"/>
            <a:ext cx="3430141" cy="598671"/>
          </a:xfrm>
        </p:spPr>
        <p:txBody>
          <a:bodyPr>
            <a:normAutofit/>
          </a:bodyPr>
          <a:lstStyle/>
          <a:p>
            <a:r>
              <a:rPr lang="en-CA" sz="1400" dirty="0" smtClean="0"/>
              <a:t>Cameron, Karen and Scott</a:t>
            </a:r>
            <a:endParaRPr lang="en-US" sz="1400" dirty="0"/>
          </a:p>
        </p:txBody>
      </p:sp>
      <p:sp>
        <p:nvSpPr>
          <p:cNvPr id="7" name="Rectangle 6"/>
          <p:cNvSpPr/>
          <p:nvPr/>
        </p:nvSpPr>
        <p:spPr>
          <a:xfrm>
            <a:off x="402082" y="554622"/>
            <a:ext cx="1970732" cy="338554"/>
          </a:xfrm>
          <a:prstGeom prst="rect">
            <a:avLst/>
          </a:prstGeom>
          <a:noFill/>
        </p:spPr>
        <p:txBody>
          <a:bodyPr wrap="none" lIns="91440" tIns="45720" rIns="91440" bIns="45720">
            <a:spAutoFit/>
          </a:bodyPr>
          <a:lstStyle/>
          <a:p>
            <a:pPr algn="ctr"/>
            <a:r>
              <a:rPr lang="en-CA" sz="1600" dirty="0" smtClean="0">
                <a:ln w="0"/>
                <a:effectLst>
                  <a:outerShdw blurRad="38100" dist="19050" dir="2700000" algn="tl" rotWithShape="0">
                    <a:schemeClr val="dk1">
                      <a:alpha val="40000"/>
                    </a:schemeClr>
                  </a:outerShdw>
                </a:effectLst>
              </a:rPr>
              <a:t>Fourth Quarter 2020</a:t>
            </a:r>
            <a:endParaRPr lang="en-US" sz="1600" dirty="0">
              <a:ln w="0"/>
              <a:effectLst>
                <a:outerShdw blurRad="38100" dist="19050" dir="2700000" algn="tl" rotWithShape="0">
                  <a:schemeClr val="dk1">
                    <a:alpha val="40000"/>
                  </a:schemeClr>
                </a:outerShdw>
              </a:effectLst>
            </a:endParaRPr>
          </a:p>
        </p:txBody>
      </p:sp>
      <p:sp>
        <p:nvSpPr>
          <p:cNvPr id="10" name="Rectangle 9"/>
          <p:cNvSpPr/>
          <p:nvPr/>
        </p:nvSpPr>
        <p:spPr>
          <a:xfrm>
            <a:off x="2625540" y="1087756"/>
            <a:ext cx="1509067" cy="338554"/>
          </a:xfrm>
          <a:prstGeom prst="rect">
            <a:avLst/>
          </a:prstGeom>
          <a:noFill/>
        </p:spPr>
        <p:txBody>
          <a:bodyPr wrap="none" lIns="91440" tIns="45720" rIns="91440" bIns="45720">
            <a:spAutoFit/>
          </a:bodyPr>
          <a:lstStyle/>
          <a:p>
            <a:pPr algn="ctr"/>
            <a:r>
              <a:rPr lang="en-CA" sz="1600" dirty="0" smtClean="0">
                <a:ln w="0"/>
                <a:solidFill>
                  <a:schemeClr val="accent1"/>
                </a:solidFill>
                <a:effectLst>
                  <a:outerShdw blurRad="38100" dist="25400" dir="5400000" algn="ctr" rotWithShape="0">
                    <a:srgbClr val="6E747A">
                      <a:alpha val="43000"/>
                    </a:srgbClr>
                  </a:outerShdw>
                </a:effectLst>
              </a:rPr>
              <a:t>Claims Incurred</a:t>
            </a:r>
            <a:endParaRPr lang="en-US" sz="1600" dirty="0">
              <a:ln w="0"/>
              <a:solidFill>
                <a:schemeClr val="accent1"/>
              </a:solidFill>
              <a:effectLst>
                <a:outerShdw blurRad="38100" dist="25400" dir="5400000" algn="ctr" rotWithShape="0">
                  <a:srgbClr val="6E747A">
                    <a:alpha val="43000"/>
                  </a:srgbClr>
                </a:outerShdw>
              </a:effectLst>
            </a:endParaRPr>
          </a:p>
        </p:txBody>
      </p:sp>
      <p:sp>
        <p:nvSpPr>
          <p:cNvPr id="13" name="Rectangle 12"/>
          <p:cNvSpPr/>
          <p:nvPr/>
        </p:nvSpPr>
        <p:spPr>
          <a:xfrm>
            <a:off x="8356981" y="893176"/>
            <a:ext cx="2499915" cy="523220"/>
          </a:xfrm>
          <a:prstGeom prst="rect">
            <a:avLst/>
          </a:prstGeom>
          <a:noFill/>
        </p:spPr>
        <p:txBody>
          <a:bodyPr wrap="none" lIns="91440" tIns="45720" rIns="91440" bIns="45720">
            <a:spAutoFit/>
          </a:bodyPr>
          <a:lstStyle/>
          <a:p>
            <a:pPr algn="ctr"/>
            <a:r>
              <a:rPr lang="en-CA" sz="2800" dirty="0" smtClean="0">
                <a:ln w="0"/>
                <a:effectLst>
                  <a:outerShdw blurRad="38100" dist="19050" dir="2700000" algn="tl" rotWithShape="0">
                    <a:schemeClr val="dk1">
                      <a:alpha val="40000"/>
                    </a:schemeClr>
                  </a:outerShdw>
                </a:effectLst>
              </a:rPr>
              <a:t>Claims Incurred</a:t>
            </a:r>
            <a:endParaRPr lang="en-US" sz="2800" dirty="0">
              <a:ln w="0"/>
              <a:effectLst>
                <a:outerShdw blurRad="38100" dist="19050" dir="2700000" algn="tl" rotWithShape="0">
                  <a:schemeClr val="dk1">
                    <a:alpha val="40000"/>
                  </a:schemeClr>
                </a:outerShdw>
              </a:effectLst>
            </a:endParaRPr>
          </a:p>
        </p:txBody>
      </p:sp>
      <p:sp>
        <p:nvSpPr>
          <p:cNvPr id="19" name="TextBox 18"/>
          <p:cNvSpPr txBox="1"/>
          <p:nvPr/>
        </p:nvSpPr>
        <p:spPr>
          <a:xfrm>
            <a:off x="10458635" y="1322397"/>
            <a:ext cx="729880" cy="276999"/>
          </a:xfrm>
          <a:prstGeom prst="rect">
            <a:avLst/>
          </a:prstGeom>
          <a:noFill/>
        </p:spPr>
        <p:txBody>
          <a:bodyPr wrap="none" rtlCol="0">
            <a:spAutoFit/>
          </a:bodyPr>
          <a:lstStyle/>
          <a:p>
            <a:r>
              <a:rPr lang="en-CA" sz="1200" dirty="0" smtClean="0">
                <a:solidFill>
                  <a:schemeClr val="tx1">
                    <a:lumMod val="50000"/>
                    <a:lumOff val="50000"/>
                  </a:schemeClr>
                </a:solidFill>
              </a:rPr>
              <a:t>Last Year</a:t>
            </a:r>
            <a:endParaRPr lang="en-US" sz="1200" dirty="0">
              <a:solidFill>
                <a:schemeClr val="tx1">
                  <a:lumMod val="50000"/>
                  <a:lumOff val="50000"/>
                </a:schemeClr>
              </a:solidFill>
            </a:endParaRPr>
          </a:p>
        </p:txBody>
      </p:sp>
      <p:sp>
        <p:nvSpPr>
          <p:cNvPr id="16" name="Rectangle 15"/>
          <p:cNvSpPr/>
          <p:nvPr/>
        </p:nvSpPr>
        <p:spPr>
          <a:xfrm>
            <a:off x="8507919" y="2744595"/>
            <a:ext cx="2198039" cy="523220"/>
          </a:xfrm>
          <a:prstGeom prst="rect">
            <a:avLst/>
          </a:prstGeom>
          <a:noFill/>
        </p:spPr>
        <p:txBody>
          <a:bodyPr wrap="none" lIns="91440" tIns="45720" rIns="91440" bIns="45720">
            <a:spAutoFit/>
          </a:bodyPr>
          <a:lstStyle/>
          <a:p>
            <a:pPr algn="ctr"/>
            <a:r>
              <a:rPr lang="en-CA" sz="2800" dirty="0" smtClean="0">
                <a:ln w="0"/>
                <a:effectLst>
                  <a:outerShdw blurRad="38100" dist="19050" dir="2700000" algn="tl" rotWithShape="0">
                    <a:schemeClr val="dk1">
                      <a:alpha val="40000"/>
                    </a:schemeClr>
                  </a:outerShdw>
                </a:effectLst>
              </a:rPr>
              <a:t>Claims Count</a:t>
            </a:r>
            <a:endParaRPr lang="en-US" sz="2800" dirty="0">
              <a:ln w="0"/>
              <a:effectLst>
                <a:outerShdw blurRad="38100" dist="19050" dir="2700000" algn="tl" rotWithShape="0">
                  <a:schemeClr val="dk1">
                    <a:alpha val="40000"/>
                  </a:schemeClr>
                </a:outerShdw>
              </a:effectLst>
            </a:endParaRPr>
          </a:p>
        </p:txBody>
      </p:sp>
      <p:sp>
        <p:nvSpPr>
          <p:cNvPr id="17" name="TextBox 16"/>
          <p:cNvSpPr txBox="1"/>
          <p:nvPr/>
        </p:nvSpPr>
        <p:spPr>
          <a:xfrm>
            <a:off x="9820460" y="3278591"/>
            <a:ext cx="729880" cy="276999"/>
          </a:xfrm>
          <a:prstGeom prst="rect">
            <a:avLst/>
          </a:prstGeom>
          <a:noFill/>
        </p:spPr>
        <p:txBody>
          <a:bodyPr wrap="none" rtlCol="0">
            <a:spAutoFit/>
          </a:bodyPr>
          <a:lstStyle/>
          <a:p>
            <a:r>
              <a:rPr lang="en-CA" sz="1200" dirty="0" smtClean="0">
                <a:solidFill>
                  <a:schemeClr val="tx1">
                    <a:lumMod val="50000"/>
                    <a:lumOff val="50000"/>
                  </a:schemeClr>
                </a:solidFill>
              </a:rPr>
              <a:t>Last Year</a:t>
            </a:r>
            <a:endParaRPr lang="en-US" sz="1200" dirty="0">
              <a:solidFill>
                <a:schemeClr val="tx1">
                  <a:lumMod val="50000"/>
                  <a:lumOff val="50000"/>
                </a:schemeClr>
              </a:solidFill>
            </a:endParaRPr>
          </a:p>
        </p:txBody>
      </p:sp>
      <p:sp>
        <p:nvSpPr>
          <p:cNvPr id="21" name="Rectangle 20"/>
          <p:cNvSpPr/>
          <p:nvPr/>
        </p:nvSpPr>
        <p:spPr>
          <a:xfrm>
            <a:off x="8268719" y="4514161"/>
            <a:ext cx="2676438" cy="523220"/>
          </a:xfrm>
          <a:prstGeom prst="rect">
            <a:avLst/>
          </a:prstGeom>
          <a:noFill/>
        </p:spPr>
        <p:txBody>
          <a:bodyPr wrap="none" lIns="91440" tIns="45720" rIns="91440" bIns="45720">
            <a:spAutoFit/>
          </a:bodyPr>
          <a:lstStyle/>
          <a:p>
            <a:pPr algn="ctr"/>
            <a:r>
              <a:rPr lang="en-CA" sz="2800" dirty="0" smtClean="0">
                <a:ln w="0"/>
                <a:effectLst>
                  <a:outerShdw blurRad="38100" dist="19050" dir="2700000" algn="tl" rotWithShape="0">
                    <a:schemeClr val="dk1">
                      <a:alpha val="40000"/>
                    </a:schemeClr>
                  </a:outerShdw>
                </a:effectLst>
              </a:rPr>
              <a:t>Gross Loss Ratio</a:t>
            </a:r>
            <a:endParaRPr lang="en-US" sz="2800" dirty="0">
              <a:ln w="0"/>
              <a:effectLst>
                <a:outerShdw blurRad="38100" dist="19050" dir="2700000" algn="tl" rotWithShape="0">
                  <a:schemeClr val="dk1">
                    <a:alpha val="40000"/>
                  </a:schemeClr>
                </a:outerShdw>
              </a:effectLst>
            </a:endParaRPr>
          </a:p>
        </p:txBody>
      </p:sp>
      <p:sp>
        <p:nvSpPr>
          <p:cNvPr id="22" name="TextBox 21"/>
          <p:cNvSpPr txBox="1"/>
          <p:nvPr/>
        </p:nvSpPr>
        <p:spPr>
          <a:xfrm>
            <a:off x="10144310" y="5048157"/>
            <a:ext cx="729880" cy="276999"/>
          </a:xfrm>
          <a:prstGeom prst="rect">
            <a:avLst/>
          </a:prstGeom>
          <a:noFill/>
        </p:spPr>
        <p:txBody>
          <a:bodyPr wrap="none" rtlCol="0">
            <a:spAutoFit/>
          </a:bodyPr>
          <a:lstStyle/>
          <a:p>
            <a:r>
              <a:rPr lang="en-CA" sz="1200" dirty="0" smtClean="0">
                <a:solidFill>
                  <a:schemeClr val="tx1">
                    <a:lumMod val="50000"/>
                    <a:lumOff val="50000"/>
                  </a:schemeClr>
                </a:solidFill>
              </a:rPr>
              <a:t>Last Year</a:t>
            </a:r>
            <a:endParaRPr lang="en-US" sz="1200" dirty="0">
              <a:solidFill>
                <a:schemeClr val="tx1">
                  <a:lumMod val="50000"/>
                  <a:lumOff val="50000"/>
                </a:schemeClr>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894529380"/>
              </p:ext>
            </p:extLst>
          </p:nvPr>
        </p:nvGraphicFramePr>
        <p:xfrm>
          <a:off x="2001838" y="1704975"/>
          <a:ext cx="5835650" cy="3540125"/>
        </p:xfrm>
        <a:graphic>
          <a:graphicData uri="http://schemas.openxmlformats.org/presentationml/2006/ole">
            <mc:AlternateContent xmlns:mc="http://schemas.openxmlformats.org/markup-compatibility/2006">
              <mc:Choice xmlns:v="urn:schemas-microsoft-com:vml" Requires="v">
                <p:oleObj spid="_x0000_s57364" name="Worksheet" r:id="rId4" imgW="5120640" imgH="3108960" progId="Excel.Sheet.12">
                  <p:link updateAutomatic="1"/>
                </p:oleObj>
              </mc:Choice>
              <mc:Fallback>
                <p:oleObj name="Worksheet" r:id="rId4" imgW="5120640" imgH="3108960" progId="Excel.Sheet.12">
                  <p:link updateAutomatic="1"/>
                  <p:pic>
                    <p:nvPicPr>
                      <p:cNvPr id="0" name=""/>
                      <p:cNvPicPr/>
                      <p:nvPr/>
                    </p:nvPicPr>
                    <p:blipFill>
                      <a:blip r:embed="rId5"/>
                      <a:stretch>
                        <a:fillRect/>
                      </a:stretch>
                    </p:blipFill>
                    <p:spPr>
                      <a:xfrm>
                        <a:off x="2001838" y="1704975"/>
                        <a:ext cx="5835650" cy="35401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855318848"/>
              </p:ext>
            </p:extLst>
          </p:nvPr>
        </p:nvGraphicFramePr>
        <p:xfrm>
          <a:off x="8091488" y="1477963"/>
          <a:ext cx="2484437" cy="555625"/>
        </p:xfrm>
        <a:graphic>
          <a:graphicData uri="http://schemas.openxmlformats.org/presentationml/2006/ole">
            <mc:AlternateContent xmlns:mc="http://schemas.openxmlformats.org/markup-compatibility/2006">
              <mc:Choice xmlns:v="urn:schemas-microsoft-com:vml" Requires="v">
                <p:oleObj spid="_x0000_s57365" name="Worksheet" r:id="rId6" imgW="2484059" imgH="556321" progId="Excel.Sheet.12">
                  <p:link updateAutomatic="1"/>
                </p:oleObj>
              </mc:Choice>
              <mc:Fallback>
                <p:oleObj name="Worksheet" r:id="rId6" imgW="2484059" imgH="556321" progId="Excel.Sheet.12">
                  <p:link updateAutomatic="1"/>
                  <p:pic>
                    <p:nvPicPr>
                      <p:cNvPr id="0" name=""/>
                      <p:cNvPicPr/>
                      <p:nvPr/>
                    </p:nvPicPr>
                    <p:blipFill>
                      <a:blip r:embed="rId7"/>
                      <a:stretch>
                        <a:fillRect/>
                      </a:stretch>
                    </p:blipFill>
                    <p:spPr>
                      <a:xfrm>
                        <a:off x="8091488" y="1477963"/>
                        <a:ext cx="2484437" cy="5556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0567210"/>
              </p:ext>
            </p:extLst>
          </p:nvPr>
        </p:nvGraphicFramePr>
        <p:xfrm>
          <a:off x="9969500" y="1552575"/>
          <a:ext cx="1646238" cy="373063"/>
        </p:xfrm>
        <a:graphic>
          <a:graphicData uri="http://schemas.openxmlformats.org/presentationml/2006/ole">
            <mc:AlternateContent xmlns:mc="http://schemas.openxmlformats.org/markup-compatibility/2006">
              <mc:Choice xmlns:v="urn:schemas-microsoft-com:vml" Requires="v">
                <p:oleObj spid="_x0000_s57366" name="Worksheet" r:id="rId8" imgW="1645920" imgH="373441" progId="Excel.Sheet.12">
                  <p:link updateAutomatic="1"/>
                </p:oleObj>
              </mc:Choice>
              <mc:Fallback>
                <p:oleObj name="Worksheet" r:id="rId8" imgW="1645920" imgH="373441" progId="Excel.Sheet.12">
                  <p:link updateAutomatic="1"/>
                  <p:pic>
                    <p:nvPicPr>
                      <p:cNvPr id="0" name=""/>
                      <p:cNvPicPr/>
                      <p:nvPr/>
                    </p:nvPicPr>
                    <p:blipFill>
                      <a:blip r:embed="rId9"/>
                      <a:stretch>
                        <a:fillRect/>
                      </a:stretch>
                    </p:blipFill>
                    <p:spPr>
                      <a:xfrm>
                        <a:off x="9969500" y="1552575"/>
                        <a:ext cx="1646238" cy="373063"/>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80728941"/>
              </p:ext>
            </p:extLst>
          </p:nvPr>
        </p:nvGraphicFramePr>
        <p:xfrm>
          <a:off x="10318750" y="1839913"/>
          <a:ext cx="1077913" cy="373062"/>
        </p:xfrm>
        <a:graphic>
          <a:graphicData uri="http://schemas.openxmlformats.org/presentationml/2006/ole">
            <mc:AlternateContent xmlns:mc="http://schemas.openxmlformats.org/markup-compatibility/2006">
              <mc:Choice xmlns:v="urn:schemas-microsoft-com:vml" Requires="v">
                <p:oleObj spid="_x0000_s57367" name="Worksheet" r:id="rId10" imgW="1645920" imgH="373441" progId="Excel.Sheet.12">
                  <p:link updateAutomatic="1"/>
                </p:oleObj>
              </mc:Choice>
              <mc:Fallback>
                <p:oleObj name="Worksheet" r:id="rId10" imgW="1645920" imgH="373441" progId="Excel.Sheet.12">
                  <p:link updateAutomatic="1"/>
                  <p:pic>
                    <p:nvPicPr>
                      <p:cNvPr id="0" name=""/>
                      <p:cNvPicPr/>
                      <p:nvPr/>
                    </p:nvPicPr>
                    <p:blipFill>
                      <a:blip r:embed="rId11"/>
                      <a:stretch>
                        <a:fillRect/>
                      </a:stretch>
                    </p:blipFill>
                    <p:spPr>
                      <a:xfrm>
                        <a:off x="10318750" y="1839913"/>
                        <a:ext cx="1077913" cy="373062"/>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67860482"/>
              </p:ext>
            </p:extLst>
          </p:nvPr>
        </p:nvGraphicFramePr>
        <p:xfrm>
          <a:off x="8058150" y="3349625"/>
          <a:ext cx="2484438" cy="579438"/>
        </p:xfrm>
        <a:graphic>
          <a:graphicData uri="http://schemas.openxmlformats.org/presentationml/2006/ole">
            <mc:AlternateContent xmlns:mc="http://schemas.openxmlformats.org/markup-compatibility/2006">
              <mc:Choice xmlns:v="urn:schemas-microsoft-com:vml" Requires="v">
                <p:oleObj spid="_x0000_s57368" name="Worksheet" r:id="rId12" imgW="2484059" imgH="579181" progId="Excel.Sheet.12">
                  <p:link updateAutomatic="1"/>
                </p:oleObj>
              </mc:Choice>
              <mc:Fallback>
                <p:oleObj name="Worksheet" r:id="rId12" imgW="2484059" imgH="579181" progId="Excel.Sheet.12">
                  <p:link updateAutomatic="1"/>
                  <p:pic>
                    <p:nvPicPr>
                      <p:cNvPr id="0" name=""/>
                      <p:cNvPicPr/>
                      <p:nvPr/>
                    </p:nvPicPr>
                    <p:blipFill>
                      <a:blip r:embed="rId13"/>
                      <a:stretch>
                        <a:fillRect/>
                      </a:stretch>
                    </p:blipFill>
                    <p:spPr>
                      <a:xfrm>
                        <a:off x="8058150" y="3349625"/>
                        <a:ext cx="2484438" cy="579438"/>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655653499"/>
              </p:ext>
            </p:extLst>
          </p:nvPr>
        </p:nvGraphicFramePr>
        <p:xfrm>
          <a:off x="9744075" y="5237163"/>
          <a:ext cx="1646238" cy="373062"/>
        </p:xfrm>
        <a:graphic>
          <a:graphicData uri="http://schemas.openxmlformats.org/presentationml/2006/ole">
            <mc:AlternateContent xmlns:mc="http://schemas.openxmlformats.org/markup-compatibility/2006">
              <mc:Choice xmlns:v="urn:schemas-microsoft-com:vml" Requires="v">
                <p:oleObj spid="_x0000_s57369" name="Worksheet" r:id="rId14" imgW="1645920" imgH="373441" progId="Excel.Sheet.12">
                  <p:link updateAutomatic="1"/>
                </p:oleObj>
              </mc:Choice>
              <mc:Fallback>
                <p:oleObj name="Worksheet" r:id="rId14" imgW="1645920" imgH="373441" progId="Excel.Sheet.12">
                  <p:link updateAutomatic="1"/>
                  <p:pic>
                    <p:nvPicPr>
                      <p:cNvPr id="0" name=""/>
                      <p:cNvPicPr/>
                      <p:nvPr/>
                    </p:nvPicPr>
                    <p:blipFill>
                      <a:blip r:embed="rId15"/>
                      <a:stretch>
                        <a:fillRect/>
                      </a:stretch>
                    </p:blipFill>
                    <p:spPr>
                      <a:xfrm>
                        <a:off x="9744075" y="5237163"/>
                        <a:ext cx="1646238" cy="373062"/>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448744465"/>
              </p:ext>
            </p:extLst>
          </p:nvPr>
        </p:nvGraphicFramePr>
        <p:xfrm>
          <a:off x="9364663" y="3449638"/>
          <a:ext cx="1646237" cy="388937"/>
        </p:xfrm>
        <a:graphic>
          <a:graphicData uri="http://schemas.openxmlformats.org/presentationml/2006/ole">
            <mc:AlternateContent xmlns:mc="http://schemas.openxmlformats.org/markup-compatibility/2006">
              <mc:Choice xmlns:v="urn:schemas-microsoft-com:vml" Requires="v">
                <p:oleObj spid="_x0000_s57370" name="Worksheet" r:id="rId16" imgW="1645920" imgH="388620" progId="Excel.Sheet.12">
                  <p:link updateAutomatic="1"/>
                </p:oleObj>
              </mc:Choice>
              <mc:Fallback>
                <p:oleObj name="Worksheet" r:id="rId16" imgW="1645920" imgH="388620" progId="Excel.Sheet.12">
                  <p:link updateAutomatic="1"/>
                  <p:pic>
                    <p:nvPicPr>
                      <p:cNvPr id="0" name=""/>
                      <p:cNvPicPr/>
                      <p:nvPr/>
                    </p:nvPicPr>
                    <p:blipFill>
                      <a:blip r:embed="rId17"/>
                      <a:stretch>
                        <a:fillRect/>
                      </a:stretch>
                    </p:blipFill>
                    <p:spPr>
                      <a:xfrm>
                        <a:off x="9364663" y="3449638"/>
                        <a:ext cx="1646237" cy="388937"/>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730061338"/>
              </p:ext>
            </p:extLst>
          </p:nvPr>
        </p:nvGraphicFramePr>
        <p:xfrm>
          <a:off x="7977188" y="5076825"/>
          <a:ext cx="2484437" cy="635000"/>
        </p:xfrm>
        <a:graphic>
          <a:graphicData uri="http://schemas.openxmlformats.org/presentationml/2006/ole">
            <mc:AlternateContent xmlns:mc="http://schemas.openxmlformats.org/markup-compatibility/2006">
              <mc:Choice xmlns:v="urn:schemas-microsoft-com:vml" Requires="v">
                <p:oleObj spid="_x0000_s57371" name="Worksheet" r:id="rId18" imgW="2484059" imgH="556321" progId="Excel.Sheet.12">
                  <p:link updateAutomatic="1"/>
                </p:oleObj>
              </mc:Choice>
              <mc:Fallback>
                <p:oleObj name="Worksheet" r:id="rId18" imgW="2484059" imgH="556321" progId="Excel.Sheet.12">
                  <p:link updateAutomatic="1"/>
                  <p:pic>
                    <p:nvPicPr>
                      <p:cNvPr id="0" name=""/>
                      <p:cNvPicPr/>
                      <p:nvPr/>
                    </p:nvPicPr>
                    <p:blipFill>
                      <a:blip r:embed="rId19"/>
                      <a:stretch>
                        <a:fillRect/>
                      </a:stretch>
                    </p:blipFill>
                    <p:spPr>
                      <a:xfrm>
                        <a:off x="7977188" y="5076825"/>
                        <a:ext cx="2484437" cy="635000"/>
                      </a:xfrm>
                      <a:prstGeom prst="rect">
                        <a:avLst/>
                      </a:prstGeom>
                    </p:spPr>
                  </p:pic>
                </p:oleObj>
              </mc:Fallback>
            </mc:AlternateContent>
          </a:graphicData>
        </a:graphic>
      </p:graphicFrame>
    </p:spTree>
    <p:extLst>
      <p:ext uri="{BB962C8B-B14F-4D97-AF65-F5344CB8AC3E}">
        <p14:creationId xmlns:p14="http://schemas.microsoft.com/office/powerpoint/2010/main" val="7700090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VP loss prevention report</a:t>
            </a:r>
            <a:endParaRPr lang="en-US" dirty="0"/>
          </a:p>
        </p:txBody>
      </p:sp>
      <p:sp>
        <p:nvSpPr>
          <p:cNvPr id="3" name="Text Placeholder 2"/>
          <p:cNvSpPr>
            <a:spLocks noGrp="1"/>
          </p:cNvSpPr>
          <p:nvPr>
            <p:ph type="body" idx="1"/>
          </p:nvPr>
        </p:nvSpPr>
        <p:spPr/>
        <p:txBody>
          <a:bodyPr/>
          <a:lstStyle/>
          <a:p>
            <a:r>
              <a:rPr lang="en-CA" dirty="0" smtClean="0"/>
              <a:t>Update To Dec 31</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388" t="12199"/>
          <a:stretch/>
        </p:blipFill>
        <p:spPr>
          <a:xfrm>
            <a:off x="7787809" y="1341017"/>
            <a:ext cx="1958911" cy="3200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4052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agenda</a:t>
            </a:r>
            <a:endParaRPr lang="en-CA" dirty="0"/>
          </a:p>
        </p:txBody>
      </p:sp>
      <p:sp>
        <p:nvSpPr>
          <p:cNvPr id="3" name="Content Placeholder 2"/>
          <p:cNvSpPr>
            <a:spLocks noGrp="1"/>
          </p:cNvSpPr>
          <p:nvPr>
            <p:ph idx="1"/>
          </p:nvPr>
        </p:nvSpPr>
        <p:spPr>
          <a:xfrm>
            <a:off x="581192" y="1853514"/>
            <a:ext cx="11029615" cy="4658497"/>
          </a:xfrm>
        </p:spPr>
        <p:txBody>
          <a:bodyPr>
            <a:normAutofit/>
          </a:bodyPr>
          <a:lstStyle/>
          <a:p>
            <a:pPr lvl="0"/>
            <a:r>
              <a:rPr lang="en-US" sz="2000" dirty="0" smtClean="0"/>
              <a:t>Welcome and Call to Order</a:t>
            </a:r>
          </a:p>
          <a:p>
            <a:pPr lvl="0"/>
            <a:r>
              <a:rPr lang="en-US" sz="2000" dirty="0" smtClean="0"/>
              <a:t>Consent </a:t>
            </a:r>
            <a:r>
              <a:rPr lang="en-US" sz="2000" dirty="0"/>
              <a:t>agenda</a:t>
            </a:r>
            <a:endParaRPr lang="en-CA" sz="2000" dirty="0"/>
          </a:p>
          <a:p>
            <a:pPr lvl="0"/>
            <a:r>
              <a:rPr lang="en-US" sz="2000" dirty="0" smtClean="0"/>
              <a:t>Management </a:t>
            </a:r>
            <a:r>
              <a:rPr lang="en-US" sz="2000" dirty="0"/>
              <a:t>report including </a:t>
            </a:r>
            <a:r>
              <a:rPr lang="en-US" sz="2000" dirty="0" smtClean="0"/>
              <a:t>September financials</a:t>
            </a:r>
          </a:p>
          <a:p>
            <a:r>
              <a:rPr lang="en-US" sz="2000" dirty="0" smtClean="0"/>
              <a:t>Pearson Proposal</a:t>
            </a:r>
          </a:p>
          <a:p>
            <a:r>
              <a:rPr lang="en-US" sz="2000" dirty="0" smtClean="0"/>
              <a:t>Group E</a:t>
            </a:r>
          </a:p>
          <a:p>
            <a:r>
              <a:rPr lang="en-US" sz="2000" strike="sngStrike" dirty="0" smtClean="0">
                <a:solidFill>
                  <a:srgbClr val="FF0000"/>
                </a:solidFill>
              </a:rPr>
              <a:t>Budget</a:t>
            </a:r>
          </a:p>
          <a:p>
            <a:r>
              <a:rPr lang="en-US" sz="2000" dirty="0" smtClean="0"/>
              <a:t>Donations</a:t>
            </a:r>
          </a:p>
          <a:p>
            <a:r>
              <a:rPr lang="en-US" sz="2000" dirty="0" smtClean="0"/>
              <a:t>Other Business</a:t>
            </a:r>
          </a:p>
          <a:p>
            <a:pPr lvl="1"/>
            <a:r>
              <a:rPr lang="en-CA" dirty="0" smtClean="0"/>
              <a:t>Virtual AGM</a:t>
            </a:r>
            <a:endParaRPr lang="en-CA" dirty="0"/>
          </a:p>
          <a:p>
            <a:endParaRPr lang="en-CA" sz="2000"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Tree>
    <p:extLst>
      <p:ext uri="{BB962C8B-B14F-4D97-AF65-F5344CB8AC3E}">
        <p14:creationId xmlns:p14="http://schemas.microsoft.com/office/powerpoint/2010/main" val="37506512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3" y="750039"/>
            <a:ext cx="11029616" cy="566738"/>
          </a:xfrm>
        </p:spPr>
        <p:txBody>
          <a:bodyPr>
            <a:noAutofit/>
          </a:bodyPr>
          <a:lstStyle/>
          <a:p>
            <a:r>
              <a:rPr lang="en-CA" sz="4400" dirty="0" smtClean="0"/>
              <a:t>update</a:t>
            </a:r>
            <a:endParaRPr lang="en-CA" sz="4400" dirty="0"/>
          </a:p>
        </p:txBody>
      </p:sp>
      <p:sp>
        <p:nvSpPr>
          <p:cNvPr id="8" name="Text Placeholder 7"/>
          <p:cNvSpPr>
            <a:spLocks noGrp="1"/>
          </p:cNvSpPr>
          <p:nvPr>
            <p:ph type="body" sz="half" idx="2"/>
          </p:nvPr>
        </p:nvSpPr>
        <p:spPr>
          <a:xfrm>
            <a:off x="1908409" y="925031"/>
            <a:ext cx="9566031" cy="5156791"/>
          </a:xfrm>
        </p:spPr>
        <p:txBody>
          <a:bodyPr>
            <a:noAutofit/>
          </a:bodyPr>
          <a:lstStyle/>
          <a:p>
            <a:pPr marL="285750" indent="-285750" defTabSz="685800">
              <a:buFont typeface="Wingdings" panose="05000000000000000000" pitchFamily="2" charset="2"/>
              <a:buChar char="§"/>
            </a:pPr>
            <a:r>
              <a:rPr lang="en-US" sz="2800" dirty="0" smtClean="0"/>
              <a:t>Inspectors off the road, waiting for the end of the lock down to re-evaluate</a:t>
            </a:r>
            <a:endParaRPr lang="en-US" sz="2800" dirty="0"/>
          </a:p>
          <a:p>
            <a:pPr marL="285750" indent="-285750" defTabSz="685800">
              <a:buFont typeface="Wingdings" panose="05000000000000000000" pitchFamily="2" charset="2"/>
              <a:buChar char="§"/>
            </a:pPr>
            <a:r>
              <a:rPr lang="en-US" sz="2800" dirty="0" smtClean="0"/>
              <a:t>Returned to inspection review project</a:t>
            </a:r>
          </a:p>
          <a:p>
            <a:pPr marL="285750" indent="-285750" defTabSz="685800">
              <a:buFont typeface="Wingdings" panose="05000000000000000000" pitchFamily="2" charset="2"/>
              <a:buChar char="§"/>
            </a:pPr>
            <a:r>
              <a:rPr lang="en-US" sz="2800" dirty="0" smtClean="0"/>
              <a:t>New tablets being set up and issued to the inspectors</a:t>
            </a:r>
          </a:p>
          <a:p>
            <a:pPr marL="285750" indent="-285750" defTabSz="685800">
              <a:buFont typeface="Wingdings" panose="05000000000000000000" pitchFamily="2" charset="2"/>
              <a:buChar char="§"/>
            </a:pPr>
            <a:r>
              <a:rPr lang="en-US" sz="2800" dirty="0" smtClean="0"/>
              <a:t>Underwriting caught up on inspections </a:t>
            </a:r>
            <a:endParaRPr lang="en-US" sz="2800" dirty="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Tree>
    <p:extLst>
      <p:ext uri="{BB962C8B-B14F-4D97-AF65-F5344CB8AC3E}">
        <p14:creationId xmlns:p14="http://schemas.microsoft.com/office/powerpoint/2010/main" val="23029794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9034" y="1117000"/>
            <a:ext cx="9817395" cy="2357568"/>
          </a:xfrm>
          <a:prstGeom prst="rect">
            <a:avLst/>
          </a:prstGeom>
        </p:spPr>
        <p:txBody>
          <a:bodyPr wrap="square">
            <a:spAutoFit/>
          </a:bodyPr>
          <a:lstStyle/>
          <a:p>
            <a:pPr marL="285750" lvl="0" indent="-285750" defTabSz="685800">
              <a:lnSpc>
                <a:spcPct val="150000"/>
              </a:lnSpc>
              <a:spcBef>
                <a:spcPct val="20000"/>
              </a:spcBef>
              <a:spcAft>
                <a:spcPts val="600"/>
              </a:spcAft>
              <a:buClr>
                <a:srgbClr val="4590B8"/>
              </a:buClr>
              <a:buSzPct val="92000"/>
              <a:buFont typeface="Wingdings" panose="05000000000000000000" pitchFamily="2" charset="2"/>
              <a:buChar char="§"/>
            </a:pPr>
            <a:r>
              <a:rPr lang="en-US" sz="2800" dirty="0" smtClean="0">
                <a:solidFill>
                  <a:srgbClr val="3D3D3D"/>
                </a:solidFill>
              </a:rPr>
              <a:t>185 inspections performed in the 4th quarter </a:t>
            </a:r>
            <a:endParaRPr lang="en-US" sz="2800" dirty="0">
              <a:solidFill>
                <a:srgbClr val="3D3D3D"/>
              </a:solidFill>
            </a:endParaRPr>
          </a:p>
          <a:p>
            <a:pPr marL="285750" lvl="0" indent="-285750" defTabSz="685800">
              <a:lnSpc>
                <a:spcPct val="150000"/>
              </a:lnSpc>
              <a:spcBef>
                <a:spcPct val="20000"/>
              </a:spcBef>
              <a:spcAft>
                <a:spcPts val="600"/>
              </a:spcAft>
              <a:buClr>
                <a:srgbClr val="4590B8"/>
              </a:buClr>
              <a:buSzPct val="92000"/>
              <a:buFont typeface="Wingdings" panose="05000000000000000000" pitchFamily="2" charset="2"/>
              <a:buChar char="§"/>
            </a:pPr>
            <a:r>
              <a:rPr lang="en-US" sz="2800" dirty="0" smtClean="0">
                <a:solidFill>
                  <a:srgbClr val="3D3D3D"/>
                </a:solidFill>
              </a:rPr>
              <a:t>64 of those risks had recommendations</a:t>
            </a:r>
          </a:p>
          <a:p>
            <a:pPr marL="285750" lvl="0" indent="-285750" defTabSz="685800">
              <a:lnSpc>
                <a:spcPct val="150000"/>
              </a:lnSpc>
              <a:spcBef>
                <a:spcPct val="20000"/>
              </a:spcBef>
              <a:spcAft>
                <a:spcPts val="600"/>
              </a:spcAft>
              <a:buClr>
                <a:srgbClr val="4590B8"/>
              </a:buClr>
              <a:buSzPct val="92000"/>
              <a:buFont typeface="Wingdings" panose="05000000000000000000" pitchFamily="2" charset="2"/>
              <a:buChar char="§"/>
            </a:pPr>
            <a:endParaRPr lang="en-US" sz="2800" dirty="0">
              <a:solidFill>
                <a:srgbClr val="3D3D3D"/>
              </a:solidFill>
            </a:endParaRPr>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534" y="5854864"/>
            <a:ext cx="952500" cy="781050"/>
          </a:xfrm>
          <a:prstGeom prst="rect">
            <a:avLst/>
          </a:prstGeom>
        </p:spPr>
      </p:pic>
      <p:sp>
        <p:nvSpPr>
          <p:cNvPr id="6" name="Title 1"/>
          <p:cNvSpPr txBox="1">
            <a:spLocks/>
          </p:cNvSpPr>
          <p:nvPr/>
        </p:nvSpPr>
        <p:spPr>
          <a:xfrm>
            <a:off x="581192" y="454764"/>
            <a:ext cx="11029616" cy="5667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24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dirty="0" smtClean="0"/>
              <a:t>update</a:t>
            </a:r>
            <a:endParaRPr lang="en-US" dirty="0"/>
          </a:p>
        </p:txBody>
      </p:sp>
    </p:spTree>
    <p:extLst>
      <p:ext uri="{BB962C8B-B14F-4D97-AF65-F5344CB8AC3E}">
        <p14:creationId xmlns:p14="http://schemas.microsoft.com/office/powerpoint/2010/main" val="259072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833" y="233916"/>
            <a:ext cx="11556168"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433553059"/>
              </p:ext>
            </p:extLst>
          </p:nvPr>
        </p:nvGraphicFramePr>
        <p:xfrm>
          <a:off x="804541" y="343403"/>
          <a:ext cx="11006460" cy="6204607"/>
        </p:xfrm>
        <a:graphic>
          <a:graphicData uri="http://schemas.openxmlformats.org/drawingml/2006/table">
            <a:tbl>
              <a:tblPr/>
              <a:tblGrid>
                <a:gridCol w="2823204">
                  <a:extLst>
                    <a:ext uri="{9D8B030D-6E8A-4147-A177-3AD203B41FA5}">
                      <a16:colId xmlns:a16="http://schemas.microsoft.com/office/drawing/2014/main" val="353789707"/>
                    </a:ext>
                  </a:extLst>
                </a:gridCol>
                <a:gridCol w="614546">
                  <a:extLst>
                    <a:ext uri="{9D8B030D-6E8A-4147-A177-3AD203B41FA5}">
                      <a16:colId xmlns:a16="http://schemas.microsoft.com/office/drawing/2014/main" val="818286876"/>
                    </a:ext>
                  </a:extLst>
                </a:gridCol>
                <a:gridCol w="778092">
                  <a:extLst>
                    <a:ext uri="{9D8B030D-6E8A-4147-A177-3AD203B41FA5}">
                      <a16:colId xmlns:a16="http://schemas.microsoft.com/office/drawing/2014/main" val="450387764"/>
                    </a:ext>
                  </a:extLst>
                </a:gridCol>
                <a:gridCol w="763945">
                  <a:extLst>
                    <a:ext uri="{9D8B030D-6E8A-4147-A177-3AD203B41FA5}">
                      <a16:colId xmlns:a16="http://schemas.microsoft.com/office/drawing/2014/main" val="299364358"/>
                    </a:ext>
                  </a:extLst>
                </a:gridCol>
                <a:gridCol w="608326">
                  <a:extLst>
                    <a:ext uri="{9D8B030D-6E8A-4147-A177-3AD203B41FA5}">
                      <a16:colId xmlns:a16="http://schemas.microsoft.com/office/drawing/2014/main" val="1217034677"/>
                    </a:ext>
                  </a:extLst>
                </a:gridCol>
                <a:gridCol w="4041580">
                  <a:extLst>
                    <a:ext uri="{9D8B030D-6E8A-4147-A177-3AD203B41FA5}">
                      <a16:colId xmlns:a16="http://schemas.microsoft.com/office/drawing/2014/main" val="3143238489"/>
                    </a:ext>
                  </a:extLst>
                </a:gridCol>
                <a:gridCol w="1376767">
                  <a:extLst>
                    <a:ext uri="{9D8B030D-6E8A-4147-A177-3AD203B41FA5}">
                      <a16:colId xmlns:a16="http://schemas.microsoft.com/office/drawing/2014/main" val="3471672639"/>
                    </a:ext>
                  </a:extLst>
                </a:gridCol>
              </a:tblGrid>
              <a:tr h="442416">
                <a:tc gridSpan="7">
                  <a:txBody>
                    <a:bodyPr/>
                    <a:lstStyle/>
                    <a:p>
                      <a:pPr marL="0" marR="0" fontAlgn="t">
                        <a:lnSpc>
                          <a:spcPct val="115000"/>
                        </a:lnSpc>
                        <a:spcBef>
                          <a:spcPts val="0"/>
                        </a:spcBef>
                        <a:spcAft>
                          <a:spcPts val="0"/>
                        </a:spcAft>
                      </a:pPr>
                      <a:r>
                        <a:rPr lang="en-US" sz="1400" kern="1200" dirty="0">
                          <a:solidFill>
                            <a:srgbClr val="333333"/>
                          </a:solidFill>
                          <a:effectLst/>
                          <a:latin typeface="DejaVu Sans"/>
                          <a:ea typeface="Times New Roman" panose="02020603050405020304" pitchFamily="18" charset="0"/>
                          <a:cs typeface="Arial" panose="020B0604020202020204" pitchFamily="34" charset="0"/>
                        </a:rPr>
                        <a:t>               </a:t>
                      </a:r>
                      <a:r>
                        <a:rPr lang="en-US" sz="2400" kern="1200" dirty="0">
                          <a:solidFill>
                            <a:srgbClr val="333333"/>
                          </a:solidFill>
                          <a:effectLst/>
                          <a:latin typeface="DejaVu Sans"/>
                          <a:ea typeface="Times New Roman" panose="02020603050405020304" pitchFamily="18" charset="0"/>
                          <a:cs typeface="Arial" panose="020B0604020202020204" pitchFamily="34" charset="0"/>
                        </a:rPr>
                        <a:t>HTM Recommendation Breakdown – 2020 4th Quarter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50274162"/>
                  </a:ext>
                </a:extLst>
              </a:tr>
              <a:tr h="529492">
                <a:tc>
                  <a:txBody>
                    <a:bodyPr/>
                    <a:lstStyle/>
                    <a:p>
                      <a:pPr marL="0" marR="0" fontAlgn="ctr">
                        <a:lnSpc>
                          <a:spcPct val="115000"/>
                        </a:lnSpc>
                        <a:spcBef>
                          <a:spcPts val="0"/>
                        </a:spcBef>
                        <a:spcAft>
                          <a:spcPts val="0"/>
                        </a:spcAft>
                      </a:pPr>
                      <a:r>
                        <a:rPr lang="en-US" sz="1600" b="1" kern="1200" dirty="0">
                          <a:solidFill>
                            <a:srgbClr val="262626"/>
                          </a:solidFill>
                          <a:effectLst/>
                          <a:latin typeface="DejaVu Sans"/>
                          <a:ea typeface="Times New Roman" panose="02020603050405020304" pitchFamily="18" charset="0"/>
                          <a:cs typeface="Arial" panose="020B0604020202020204" pitchFamily="34" charset="0"/>
                        </a:rPr>
                        <a:t>Description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solidFill>
                      <a:srgbClr val="D9E4F1"/>
                    </a:solidFill>
                  </a:tcPr>
                </a:tc>
                <a:tc>
                  <a:txBody>
                    <a:bodyPr/>
                    <a:lstStyle/>
                    <a:p>
                      <a:pPr marL="0" marR="0" algn="ctr" fontAlgn="ctr">
                        <a:lnSpc>
                          <a:spcPct val="115000"/>
                        </a:lnSpc>
                        <a:spcBef>
                          <a:spcPts val="0"/>
                        </a:spcBef>
                        <a:spcAft>
                          <a:spcPts val="0"/>
                        </a:spcAft>
                      </a:pP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solidFill>
                      <a:srgbClr val="D9E4F1"/>
                    </a:solidFill>
                  </a:tcPr>
                </a:tc>
                <a:tc>
                  <a:txBody>
                    <a:bodyPr/>
                    <a:lstStyle/>
                    <a:p>
                      <a:pPr marL="0" marR="0" algn="ctr" fontAlgn="ctr">
                        <a:lnSpc>
                          <a:spcPct val="115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solidFill>
                      <a:srgbClr val="D9E4F1"/>
                    </a:solidFill>
                  </a:tcPr>
                </a:tc>
                <a:tc>
                  <a:txBody>
                    <a:bodyPr/>
                    <a:lstStyle/>
                    <a:p>
                      <a:pPr marL="0" marR="0" algn="ctr" fontAlgn="ctr">
                        <a:lnSpc>
                          <a:spcPct val="115000"/>
                        </a:lnSpc>
                        <a:spcBef>
                          <a:spcPts val="0"/>
                        </a:spcBef>
                        <a:spcAft>
                          <a:spcPts val="0"/>
                        </a:spcAft>
                      </a:pPr>
                      <a:r>
                        <a:rPr lang="en-US" sz="900" b="1" kern="1200" dirty="0" smtClean="0">
                          <a:solidFill>
                            <a:srgbClr val="757575"/>
                          </a:solidFill>
                          <a:effectLst/>
                          <a:latin typeface="DejaVu Sans"/>
                          <a:ea typeface="Times New Roman" panose="02020603050405020304" pitchFamily="18" charset="0"/>
                          <a:cs typeface="Arial" panose="020B0604020202020204" pitchFamily="34"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solidFill>
                      <a:srgbClr val="D9E4F1"/>
                    </a:solidFill>
                  </a:tcPr>
                </a:tc>
                <a:tc>
                  <a:txBody>
                    <a:bodyPr/>
                    <a:lstStyle/>
                    <a:p>
                      <a:pPr marL="0" marR="0" algn="ctr" fontAlgn="ctr">
                        <a:lnSpc>
                          <a:spcPct val="115000"/>
                        </a:lnSpc>
                        <a:spcBef>
                          <a:spcPts val="0"/>
                        </a:spcBef>
                        <a:spcAft>
                          <a:spcPts val="0"/>
                        </a:spcAft>
                      </a:pP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solidFill>
                      <a:srgbClr val="D9E4F1"/>
                    </a:solidFill>
                  </a:tcPr>
                </a:tc>
                <a:tc>
                  <a:txBody>
                    <a:bodyPr/>
                    <a:lstStyle/>
                    <a:p>
                      <a:pPr>
                        <a:lnSpc>
                          <a:spcPct val="115000"/>
                        </a:lnSpc>
                      </a:pPr>
                      <a:endParaRPr lang="en-US" sz="900" dirty="0">
                        <a:effectLst/>
                        <a:latin typeface="Calibri" panose="020F0502020204030204" pitchFamily="34" charset="0"/>
                      </a:endParaRPr>
                    </a:p>
                  </a:txBody>
                  <a:tcPr marL="6483" marR="6483" marT="6483" marB="0" anchor="ctr">
                    <a:lnL>
                      <a:noFill/>
                    </a:lnL>
                    <a:lnR>
                      <a:noFill/>
                    </a:lnR>
                    <a:lnT>
                      <a:noFill/>
                    </a:lnT>
                    <a:lnB>
                      <a:noFill/>
                    </a:lnB>
                    <a:solidFill>
                      <a:srgbClr val="D9E4F1"/>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D9E4F1"/>
                    </a:solidFill>
                  </a:tcPr>
                </a:tc>
                <a:extLst>
                  <a:ext uri="{0D108BD9-81ED-4DB2-BD59-A6C34878D82A}">
                    <a16:rowId xmlns:a16="http://schemas.microsoft.com/office/drawing/2014/main" val="349966217"/>
                  </a:ext>
                </a:extLst>
              </a:tr>
              <a:tr h="780909">
                <a:tc>
                  <a:txBody>
                    <a:bodyPr/>
                    <a:lstStyle/>
                    <a:p>
                      <a:pPr marL="0" marR="0" fontAlgn="ctr">
                        <a:lnSpc>
                          <a:spcPct val="115000"/>
                        </a:lnSpc>
                        <a:spcBef>
                          <a:spcPts val="0"/>
                        </a:spcBef>
                        <a:spcAft>
                          <a:spcPts val="0"/>
                        </a:spcAft>
                      </a:pPr>
                      <a:r>
                        <a:rPr lang="en-US" sz="1800" kern="1200" dirty="0">
                          <a:solidFill>
                            <a:srgbClr val="757575"/>
                          </a:solidFill>
                          <a:effectLst/>
                          <a:latin typeface="DejaVu Sans"/>
                          <a:ea typeface="Times New Roman" panose="02020603050405020304" pitchFamily="18" charset="0"/>
                          <a:cs typeface="Arial" panose="020B0604020202020204" pitchFamily="34" charset="0"/>
                        </a:rPr>
                        <a:t>Building Information (e.g. Foundation cracks)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dirty="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dirty="0">
                        <a:effectLst/>
                        <a:latin typeface="Calibri" panose="020F0502020204030204" pitchFamily="34" charset="0"/>
                      </a:endParaRPr>
                    </a:p>
                  </a:txBody>
                  <a:tcPr marL="6483" marR="6483" marT="6483" marB="0" anchor="ctr">
                    <a:lnL>
                      <a:noFill/>
                    </a:lnL>
                    <a:lnR>
                      <a:noFill/>
                    </a:lnR>
                    <a:lnT>
                      <a:noFill/>
                    </a:lnT>
                    <a:lnB>
                      <a:noFill/>
                    </a:lnB>
                  </a:tcPr>
                </a:tc>
                <a:tc>
                  <a:txBody>
                    <a:bodyPr/>
                    <a:lstStyle/>
                    <a:p>
                      <a:pPr marL="0" marR="0" algn="ctr" fontAlgn="ctr">
                        <a:lnSpc>
                          <a:spcPct val="115000"/>
                        </a:lnSpc>
                        <a:spcBef>
                          <a:spcPts val="0"/>
                        </a:spcBef>
                        <a:spcAft>
                          <a:spcPts val="0"/>
                        </a:spcAft>
                      </a:pPr>
                      <a:r>
                        <a:rPr lang="en-US" sz="2400" kern="1200" dirty="0">
                          <a:solidFill>
                            <a:srgbClr val="333333"/>
                          </a:solidFill>
                          <a:effectLst/>
                          <a:latin typeface="DejaVu Sans"/>
                          <a:ea typeface="Times New Roman" panose="02020603050405020304" pitchFamily="18" charset="0"/>
                          <a:cs typeface="Arial" panose="020B0604020202020204" pitchFamily="34" charset="0"/>
                        </a:rPr>
                        <a:t>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a:lnSpc>
                          <a:spcPct val="115000"/>
                        </a:lnSpc>
                      </a:pPr>
                      <a:endParaRPr lang="en-US" sz="900" dirty="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extLst>
                  <a:ext uri="{0D108BD9-81ED-4DB2-BD59-A6C34878D82A}">
                    <a16:rowId xmlns:a16="http://schemas.microsoft.com/office/drawing/2014/main" val="1141203032"/>
                  </a:ext>
                </a:extLst>
              </a:tr>
              <a:tr h="529492">
                <a:tc>
                  <a:txBody>
                    <a:bodyPr/>
                    <a:lstStyle/>
                    <a:p>
                      <a:pPr marL="0" marR="0" fontAlgn="ctr">
                        <a:lnSpc>
                          <a:spcPct val="115000"/>
                        </a:lnSpc>
                        <a:spcBef>
                          <a:spcPts val="0"/>
                        </a:spcBef>
                        <a:spcAft>
                          <a:spcPts val="0"/>
                        </a:spcAft>
                      </a:pPr>
                      <a:r>
                        <a:rPr lang="en-US" sz="1800" kern="1200" dirty="0">
                          <a:solidFill>
                            <a:srgbClr val="757575"/>
                          </a:solidFill>
                          <a:effectLst/>
                          <a:latin typeface="DejaVu Sans"/>
                          <a:ea typeface="Times New Roman" panose="02020603050405020304" pitchFamily="18" charset="0"/>
                          <a:cs typeface="Arial" panose="020B0604020202020204" pitchFamily="34" charset="0"/>
                        </a:rPr>
                        <a:t>Electrical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marL="0" marR="0" algn="ctr" fontAlgn="ctr">
                        <a:lnSpc>
                          <a:spcPct val="115000"/>
                        </a:lnSpc>
                        <a:spcBef>
                          <a:spcPts val="0"/>
                        </a:spcBef>
                        <a:spcAft>
                          <a:spcPts val="0"/>
                        </a:spcAft>
                      </a:pPr>
                      <a:r>
                        <a:rPr lang="en-US" sz="2400" kern="1200" dirty="0">
                          <a:solidFill>
                            <a:srgbClr val="333333"/>
                          </a:solidFill>
                          <a:effectLst/>
                          <a:latin typeface="DejaVu Sans"/>
                          <a:ea typeface="Times New Roman" panose="02020603050405020304" pitchFamily="18" charset="0"/>
                          <a:cs typeface="Arial" panose="020B0604020202020204" pitchFamily="34" charset="0"/>
                        </a:rPr>
                        <a:t>25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extLst>
                  <a:ext uri="{0D108BD9-81ED-4DB2-BD59-A6C34878D82A}">
                    <a16:rowId xmlns:a16="http://schemas.microsoft.com/office/drawing/2014/main" val="2086381704"/>
                  </a:ext>
                </a:extLst>
              </a:tr>
              <a:tr h="529492">
                <a:tc>
                  <a:txBody>
                    <a:bodyPr/>
                    <a:lstStyle/>
                    <a:p>
                      <a:pPr marL="0" marR="0" fontAlgn="ctr">
                        <a:lnSpc>
                          <a:spcPct val="115000"/>
                        </a:lnSpc>
                        <a:spcBef>
                          <a:spcPts val="0"/>
                        </a:spcBef>
                        <a:spcAft>
                          <a:spcPts val="0"/>
                        </a:spcAft>
                      </a:pPr>
                      <a:r>
                        <a:rPr lang="en-US" sz="1800" kern="1200" dirty="0">
                          <a:solidFill>
                            <a:srgbClr val="757575"/>
                          </a:solidFill>
                          <a:effectLst/>
                          <a:latin typeface="DejaVu Sans"/>
                          <a:ea typeface="Times New Roman" panose="02020603050405020304" pitchFamily="18" charset="0"/>
                          <a:cs typeface="Arial" panose="020B0604020202020204" pitchFamily="34" charset="0"/>
                        </a:rPr>
                        <a:t>Heating (inc outdoor furnace)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marL="0" marR="0" algn="ctr" fontAlgn="ctr">
                        <a:lnSpc>
                          <a:spcPct val="115000"/>
                        </a:lnSpc>
                        <a:spcBef>
                          <a:spcPts val="0"/>
                        </a:spcBef>
                        <a:spcAft>
                          <a:spcPts val="0"/>
                        </a:spcAft>
                      </a:pPr>
                      <a:r>
                        <a:rPr lang="en-US" sz="2400" kern="1200" dirty="0">
                          <a:solidFill>
                            <a:srgbClr val="333333"/>
                          </a:solidFill>
                          <a:effectLst/>
                          <a:latin typeface="DejaVu Sans"/>
                          <a:ea typeface="Times New Roman" panose="02020603050405020304" pitchFamily="18" charset="0"/>
                          <a:cs typeface="Arial" panose="020B0604020202020204" pitchFamily="34" charset="0"/>
                        </a:rPr>
                        <a:t>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extLst>
                  <a:ext uri="{0D108BD9-81ED-4DB2-BD59-A6C34878D82A}">
                    <a16:rowId xmlns:a16="http://schemas.microsoft.com/office/drawing/2014/main" val="3628680890"/>
                  </a:ext>
                </a:extLst>
              </a:tr>
              <a:tr h="529492">
                <a:tc>
                  <a:txBody>
                    <a:bodyPr/>
                    <a:lstStyle/>
                    <a:p>
                      <a:pPr marL="0" marR="0" fontAlgn="ctr">
                        <a:lnSpc>
                          <a:spcPct val="115000"/>
                        </a:lnSpc>
                        <a:spcBef>
                          <a:spcPts val="0"/>
                        </a:spcBef>
                        <a:spcAft>
                          <a:spcPts val="0"/>
                        </a:spcAft>
                      </a:pPr>
                      <a:r>
                        <a:rPr lang="en-US" sz="1800" kern="1200" dirty="0">
                          <a:solidFill>
                            <a:srgbClr val="757575"/>
                          </a:solidFill>
                          <a:effectLst/>
                          <a:latin typeface="DejaVu Sans"/>
                          <a:ea typeface="Times New Roman" panose="02020603050405020304" pitchFamily="18" charset="0"/>
                          <a:cs typeface="Arial" panose="020B0604020202020204" pitchFamily="34" charset="0"/>
                        </a:rPr>
                        <a:t>Liability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marL="0" marR="0" algn="ctr" fontAlgn="ctr">
                        <a:lnSpc>
                          <a:spcPct val="115000"/>
                        </a:lnSpc>
                        <a:spcBef>
                          <a:spcPts val="0"/>
                        </a:spcBef>
                        <a:spcAft>
                          <a:spcPts val="0"/>
                        </a:spcAft>
                      </a:pPr>
                      <a:r>
                        <a:rPr lang="en-US" sz="2400" kern="1200" dirty="0">
                          <a:solidFill>
                            <a:srgbClr val="333333"/>
                          </a:solidFill>
                          <a:effectLst/>
                          <a:latin typeface="DejaVu Sans"/>
                          <a:ea typeface="Times New Roman" panose="02020603050405020304" pitchFamily="18" charset="0"/>
                          <a:cs typeface="Arial" panose="020B0604020202020204" pitchFamily="34" charset="0"/>
                        </a:rPr>
                        <a:t>34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dirty="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dirty="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extLst>
                  <a:ext uri="{0D108BD9-81ED-4DB2-BD59-A6C34878D82A}">
                    <a16:rowId xmlns:a16="http://schemas.microsoft.com/office/drawing/2014/main" val="4074021179"/>
                  </a:ext>
                </a:extLst>
              </a:tr>
              <a:tr h="529492">
                <a:tc>
                  <a:txBody>
                    <a:bodyPr/>
                    <a:lstStyle/>
                    <a:p>
                      <a:pPr marL="0" marR="0" fontAlgn="ctr">
                        <a:lnSpc>
                          <a:spcPct val="115000"/>
                        </a:lnSpc>
                        <a:spcBef>
                          <a:spcPts val="0"/>
                        </a:spcBef>
                        <a:spcAft>
                          <a:spcPts val="0"/>
                        </a:spcAft>
                      </a:pPr>
                      <a:r>
                        <a:rPr lang="en-US" sz="1800" kern="1200" dirty="0">
                          <a:solidFill>
                            <a:srgbClr val="757575"/>
                          </a:solidFill>
                          <a:effectLst/>
                          <a:latin typeface="DejaVu Sans"/>
                          <a:ea typeface="Times New Roman" panose="02020603050405020304" pitchFamily="18" charset="0"/>
                          <a:cs typeface="Arial" panose="020B0604020202020204" pitchFamily="34" charset="0"/>
                        </a:rPr>
                        <a:t>Life Safety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marL="0" marR="0" algn="ctr" fontAlgn="ctr">
                        <a:lnSpc>
                          <a:spcPct val="115000"/>
                        </a:lnSpc>
                        <a:spcBef>
                          <a:spcPts val="0"/>
                        </a:spcBef>
                        <a:spcAft>
                          <a:spcPts val="0"/>
                        </a:spcAft>
                      </a:pPr>
                      <a:r>
                        <a:rPr lang="en-US" sz="2400" kern="1200" dirty="0">
                          <a:solidFill>
                            <a:srgbClr val="333333"/>
                          </a:solidFill>
                          <a:effectLst/>
                          <a:latin typeface="DejaVu Sans"/>
                          <a:ea typeface="Times New Roman" panose="02020603050405020304" pitchFamily="18" charset="0"/>
                          <a:cs typeface="Arial" panose="020B0604020202020204" pitchFamily="34" charset="0"/>
                        </a:rPr>
                        <a:t>15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extLst>
                  <a:ext uri="{0D108BD9-81ED-4DB2-BD59-A6C34878D82A}">
                    <a16:rowId xmlns:a16="http://schemas.microsoft.com/office/drawing/2014/main" val="2419349848"/>
                  </a:ext>
                </a:extLst>
              </a:tr>
              <a:tr h="576283">
                <a:tc>
                  <a:txBody>
                    <a:bodyPr/>
                    <a:lstStyle/>
                    <a:p>
                      <a:pPr marL="0" marR="0" fontAlgn="ctr">
                        <a:lnSpc>
                          <a:spcPct val="115000"/>
                        </a:lnSpc>
                        <a:spcBef>
                          <a:spcPts val="0"/>
                        </a:spcBef>
                        <a:spcAft>
                          <a:spcPts val="0"/>
                        </a:spcAft>
                      </a:pPr>
                      <a:r>
                        <a:rPr lang="en-US" sz="1800" kern="1200" dirty="0">
                          <a:solidFill>
                            <a:srgbClr val="757575"/>
                          </a:solidFill>
                          <a:effectLst/>
                          <a:latin typeface="DejaVu Sans"/>
                          <a:ea typeface="Times New Roman" panose="02020603050405020304" pitchFamily="18" charset="0"/>
                          <a:cs typeface="Arial" panose="020B0604020202020204" pitchFamily="34" charset="0"/>
                        </a:rPr>
                        <a:t>Water (grading, downspouts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marL="0" marR="0" algn="ctr" fontAlgn="ctr">
                        <a:lnSpc>
                          <a:spcPct val="115000"/>
                        </a:lnSpc>
                        <a:spcBef>
                          <a:spcPts val="0"/>
                        </a:spcBef>
                        <a:spcAft>
                          <a:spcPts val="0"/>
                        </a:spcAft>
                      </a:pPr>
                      <a:r>
                        <a:rPr lang="en-US" sz="2400" kern="1200" dirty="0">
                          <a:solidFill>
                            <a:srgbClr val="333333"/>
                          </a:solidFill>
                          <a:effectLst/>
                          <a:latin typeface="DejaVu Sans"/>
                          <a:ea typeface="Times New Roman" panose="02020603050405020304" pitchFamily="18" charset="0"/>
                          <a:cs typeface="Arial" panose="020B0604020202020204" pitchFamily="34" charset="0"/>
                        </a:rPr>
                        <a:t>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extLst>
                  <a:ext uri="{0D108BD9-81ED-4DB2-BD59-A6C34878D82A}">
                    <a16:rowId xmlns:a16="http://schemas.microsoft.com/office/drawing/2014/main" val="1290781298"/>
                  </a:ext>
                </a:extLst>
              </a:tr>
              <a:tr h="529492">
                <a:tc>
                  <a:txBody>
                    <a:bodyPr/>
                    <a:lstStyle/>
                    <a:p>
                      <a:pPr marL="0" marR="0" fontAlgn="ctr">
                        <a:lnSpc>
                          <a:spcPct val="115000"/>
                        </a:lnSpc>
                        <a:spcBef>
                          <a:spcPts val="0"/>
                        </a:spcBef>
                        <a:spcAft>
                          <a:spcPts val="0"/>
                        </a:spcAft>
                      </a:pPr>
                      <a:r>
                        <a:rPr lang="en-US" sz="1800" kern="1200" dirty="0">
                          <a:solidFill>
                            <a:srgbClr val="757575"/>
                          </a:solidFill>
                          <a:effectLst/>
                          <a:latin typeface="DejaVu Sans"/>
                          <a:ea typeface="Times New Roman" panose="02020603050405020304" pitchFamily="18" charset="0"/>
                          <a:cs typeface="Arial" panose="020B0604020202020204" pitchFamily="34" charset="0"/>
                        </a:rPr>
                        <a:t>Roofing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marL="0" marR="0" algn="ctr" fontAlgn="ctr">
                        <a:lnSpc>
                          <a:spcPct val="115000"/>
                        </a:lnSpc>
                        <a:spcBef>
                          <a:spcPts val="0"/>
                        </a:spcBef>
                        <a:spcAft>
                          <a:spcPts val="0"/>
                        </a:spcAft>
                      </a:pPr>
                      <a:r>
                        <a:rPr lang="en-US" sz="900" kern="1200">
                          <a:solidFill>
                            <a:srgbClr val="333333"/>
                          </a:solidFill>
                          <a:effectLst/>
                          <a:latin typeface="DejaVu Sans"/>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marL="0" marR="0" algn="ctr" fontAlgn="ctr">
                        <a:lnSpc>
                          <a:spcPct val="115000"/>
                        </a:lnSpc>
                        <a:spcBef>
                          <a:spcPts val="0"/>
                        </a:spcBef>
                        <a:spcAft>
                          <a:spcPts val="0"/>
                        </a:spcAft>
                      </a:pPr>
                      <a:r>
                        <a:rPr lang="en-US" sz="900" kern="1200">
                          <a:solidFill>
                            <a:srgbClr val="333333"/>
                          </a:solidFill>
                          <a:effectLst/>
                          <a:latin typeface="DejaVu Sans"/>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marL="0" marR="0" algn="ctr" fontAlgn="ctr">
                        <a:lnSpc>
                          <a:spcPct val="115000"/>
                        </a:lnSpc>
                        <a:spcBef>
                          <a:spcPts val="0"/>
                        </a:spcBef>
                        <a:spcAft>
                          <a:spcPts val="0"/>
                        </a:spcAft>
                      </a:pPr>
                      <a:r>
                        <a:rPr lang="en-US" sz="900" kern="1200">
                          <a:solidFill>
                            <a:srgbClr val="333333"/>
                          </a:solidFill>
                          <a:effectLst/>
                          <a:latin typeface="DejaVu Sans"/>
                          <a:ea typeface="Times New Roman" panose="02020603050405020304" pitchFamily="18" charset="0"/>
                          <a:cs typeface="Arial" panose="020B060402020202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marL="0" marR="0" algn="ctr" fontAlgn="ctr">
                        <a:lnSpc>
                          <a:spcPct val="115000"/>
                        </a:lnSpc>
                        <a:spcBef>
                          <a:spcPts val="0"/>
                        </a:spcBef>
                        <a:spcAft>
                          <a:spcPts val="0"/>
                        </a:spcAft>
                      </a:pPr>
                      <a:r>
                        <a:rPr lang="en-US" sz="2400" kern="1200" dirty="0">
                          <a:solidFill>
                            <a:srgbClr val="333333"/>
                          </a:solidFill>
                          <a:effectLst/>
                          <a:latin typeface="DejaVu Sans"/>
                          <a:ea typeface="Times New Roman" panose="02020603050405020304" pitchFamily="18" charset="0"/>
                          <a:cs typeface="Arial" panose="020B0604020202020204" pitchFamily="34" charset="0"/>
                        </a:rPr>
                        <a:t>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marL="0" marR="0">
                        <a:lnSpc>
                          <a:spcPct val="115000"/>
                        </a:lnSpc>
                        <a:spcBef>
                          <a:spcPts val="0"/>
                        </a:spcBef>
                        <a:spcAft>
                          <a:spcPts val="0"/>
                        </a:spcAft>
                      </a:pPr>
                      <a:r>
                        <a:rPr lang="en-US" sz="1500">
                          <a:effectLst/>
                          <a:latin typeface="Arial" panose="020B0604020202020204" pitchFamily="34" charset="0"/>
                          <a:ea typeface="Times New Roman" panose="02020603050405020304" pitchFamily="18"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marL="0" marR="0">
                        <a:lnSpc>
                          <a:spcPct val="115000"/>
                        </a:lnSpc>
                        <a:spcBef>
                          <a:spcPts val="0"/>
                        </a:spcBef>
                        <a:spcAft>
                          <a:spcPts val="0"/>
                        </a:spcAft>
                      </a:pPr>
                      <a:r>
                        <a:rPr lang="en-US" sz="9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extLst>
                  <a:ext uri="{0D108BD9-81ED-4DB2-BD59-A6C34878D82A}">
                    <a16:rowId xmlns:a16="http://schemas.microsoft.com/office/drawing/2014/main" val="2772782823"/>
                  </a:ext>
                </a:extLst>
              </a:tr>
              <a:tr h="529492">
                <a:tc>
                  <a:txBody>
                    <a:bodyPr/>
                    <a:lstStyle/>
                    <a:p>
                      <a:pPr marL="0" marR="0" fontAlgn="ctr">
                        <a:lnSpc>
                          <a:spcPct val="115000"/>
                        </a:lnSpc>
                        <a:spcBef>
                          <a:spcPts val="0"/>
                        </a:spcBef>
                        <a:spcAft>
                          <a:spcPts val="0"/>
                        </a:spcAft>
                      </a:pPr>
                      <a:r>
                        <a:rPr lang="en-US" sz="1800" kern="1200" dirty="0">
                          <a:solidFill>
                            <a:srgbClr val="757575"/>
                          </a:solidFill>
                          <a:effectLst/>
                          <a:latin typeface="DejaVu Sans"/>
                          <a:ea typeface="Times New Roman" panose="02020603050405020304" pitchFamily="18" charset="0"/>
                          <a:cs typeface="Arial" panose="020B0604020202020204" pitchFamily="34" charset="0"/>
                        </a:rPr>
                        <a:t>Sump Pump/Plumbing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marL="0" marR="0" algn="ctr" fontAlgn="ctr">
                        <a:lnSpc>
                          <a:spcPct val="115000"/>
                        </a:lnSpc>
                        <a:spcBef>
                          <a:spcPts val="0"/>
                        </a:spcBef>
                        <a:spcAft>
                          <a:spcPts val="0"/>
                        </a:spcAft>
                      </a:pPr>
                      <a:r>
                        <a:rPr lang="en-US" sz="2400" kern="1200" dirty="0">
                          <a:solidFill>
                            <a:srgbClr val="333333"/>
                          </a:solidFill>
                          <a:effectLst/>
                          <a:latin typeface="DejaVu Sans"/>
                          <a:ea typeface="Times New Roman" panose="02020603050405020304" pitchFamily="18" charset="0"/>
                          <a:cs typeface="Arial" panose="020B0604020202020204" pitchFamily="34" charset="0"/>
                        </a:rPr>
                        <a:t>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tcPr>
                </a:tc>
                <a:extLst>
                  <a:ext uri="{0D108BD9-81ED-4DB2-BD59-A6C34878D82A}">
                    <a16:rowId xmlns:a16="http://schemas.microsoft.com/office/drawing/2014/main" val="2418500678"/>
                  </a:ext>
                </a:extLst>
              </a:tr>
              <a:tr h="529492">
                <a:tc>
                  <a:txBody>
                    <a:bodyPr/>
                    <a:lstStyle/>
                    <a:p>
                      <a:pPr marL="0" marR="0" fontAlgn="ctr">
                        <a:lnSpc>
                          <a:spcPct val="115000"/>
                        </a:lnSpc>
                        <a:spcBef>
                          <a:spcPts val="0"/>
                        </a:spcBef>
                        <a:spcAft>
                          <a:spcPts val="0"/>
                        </a:spcAft>
                      </a:pPr>
                      <a:r>
                        <a:rPr lang="en-US" sz="1800" b="1" kern="1200" dirty="0">
                          <a:solidFill>
                            <a:srgbClr val="262626"/>
                          </a:solidFill>
                          <a:effectLst/>
                          <a:latin typeface="DejaVu Sans"/>
                          <a:ea typeface="Times New Roman" panose="02020603050405020304" pitchFamily="18" charset="0"/>
                          <a:cs typeface="Arial" panose="020B0604020202020204" pitchFamily="34" charset="0"/>
                        </a:rPr>
                        <a:t>Totals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marL="0" marR="0" algn="ctr" fontAlgn="ctr">
                        <a:lnSpc>
                          <a:spcPct val="115000"/>
                        </a:lnSpc>
                        <a:spcBef>
                          <a:spcPts val="0"/>
                        </a:spcBef>
                        <a:spcAft>
                          <a:spcPts val="0"/>
                        </a:spcAft>
                      </a:pPr>
                      <a:r>
                        <a:rPr lang="en-US" sz="2400" b="1" kern="1200" dirty="0">
                          <a:solidFill>
                            <a:srgbClr val="262626"/>
                          </a:solidFill>
                          <a:effectLst/>
                          <a:latin typeface="DejaVu Sans"/>
                          <a:ea typeface="Times New Roman" panose="02020603050405020304" pitchFamily="18" charset="0"/>
                          <a:cs typeface="Arial" panose="020B0604020202020204" pitchFamily="34" charset="0"/>
                        </a:rPr>
                        <a:t>113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tc>
                  <a:txBody>
                    <a:bodyPr/>
                    <a:lstStyle/>
                    <a:p>
                      <a:pPr>
                        <a:lnSpc>
                          <a:spcPct val="115000"/>
                        </a:lnSpc>
                      </a:pPr>
                      <a:endParaRPr lang="en-US" sz="900" dirty="0">
                        <a:effectLst/>
                        <a:latin typeface="Calibri" panose="020F0502020204030204" pitchFamily="34" charset="0"/>
                      </a:endParaRPr>
                    </a:p>
                  </a:txBody>
                  <a:tcPr marL="6483" marR="6483" marT="6483" marB="0" anchor="ctr">
                    <a:lnL>
                      <a:noFill/>
                    </a:lnL>
                    <a:lnR>
                      <a:noFill/>
                    </a:lnR>
                    <a:lnT>
                      <a:noFill/>
                    </a:lnT>
                    <a:lnB>
                      <a:noFill/>
                    </a:lnB>
                    <a:solidFill>
                      <a:srgbClr val="F2F2F2"/>
                    </a:solidFill>
                  </a:tcPr>
                </a:tc>
                <a:extLst>
                  <a:ext uri="{0D108BD9-81ED-4DB2-BD59-A6C34878D82A}">
                    <a16:rowId xmlns:a16="http://schemas.microsoft.com/office/drawing/2014/main" val="3284852547"/>
                  </a:ext>
                </a:extLst>
              </a:tr>
            </a:tbl>
          </a:graphicData>
        </a:graphic>
      </p:graphicFrame>
      <p:sp>
        <p:nvSpPr>
          <p:cNvPr id="8" name="Rectangle 2"/>
          <p:cNvSpPr>
            <a:spLocks noChangeArrowheads="1"/>
          </p:cNvSpPr>
          <p:nvPr/>
        </p:nvSpPr>
        <p:spPr bwMode="auto">
          <a:xfrm>
            <a:off x="2643188" y="22574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102878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5709442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12192000" cy="68579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66"/>
          <a:stretch/>
        </p:blipFill>
        <p:spPr>
          <a:xfrm>
            <a:off x="2658140" y="0"/>
            <a:ext cx="6908084" cy="6858000"/>
          </a:xfrm>
          <a:prstGeom prst="rect">
            <a:avLst/>
          </a:prstGeom>
        </p:spPr>
      </p:pic>
    </p:spTree>
    <p:extLst>
      <p:ext uri="{BB962C8B-B14F-4D97-AF65-F5344CB8AC3E}">
        <p14:creationId xmlns:p14="http://schemas.microsoft.com/office/powerpoint/2010/main" val="165473258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440112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5" y="0"/>
            <a:ext cx="12282435" cy="6858000"/>
          </a:xfrm>
          <a:prstGeom prst="rect">
            <a:avLst/>
          </a:prstGeom>
        </p:spPr>
      </p:pic>
    </p:spTree>
    <p:extLst>
      <p:ext uri="{BB962C8B-B14F-4D97-AF65-F5344CB8AC3E}">
        <p14:creationId xmlns:p14="http://schemas.microsoft.com/office/powerpoint/2010/main" val="39704625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28919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35230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32391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971" y="770336"/>
            <a:ext cx="3455970" cy="828947"/>
          </a:xfrm>
        </p:spPr>
        <p:txBody>
          <a:bodyPr>
            <a:noAutofit/>
          </a:bodyPr>
          <a:lstStyle/>
          <a:p>
            <a:r>
              <a:rPr lang="en-CA" sz="4400" dirty="0" smtClean="0"/>
              <a:t>Motion</a:t>
            </a:r>
            <a:endParaRPr lang="en-CA" sz="4400" dirty="0"/>
          </a:p>
        </p:txBody>
      </p:sp>
      <p:sp>
        <p:nvSpPr>
          <p:cNvPr id="5" name="Text Placeholder 4"/>
          <p:cNvSpPr>
            <a:spLocks noGrp="1"/>
          </p:cNvSpPr>
          <p:nvPr>
            <p:ph type="body" sz="half" idx="2"/>
          </p:nvPr>
        </p:nvSpPr>
        <p:spPr>
          <a:xfrm>
            <a:off x="1522672" y="3742095"/>
            <a:ext cx="3568113" cy="677864"/>
          </a:xfrm>
        </p:spPr>
        <p:txBody>
          <a:bodyPr>
            <a:noAutofit/>
          </a:bodyPr>
          <a:lstStyle/>
          <a:p>
            <a:r>
              <a:rPr lang="en-CA" sz="1800" dirty="0" smtClean="0"/>
              <a:t>Moved by</a:t>
            </a:r>
          </a:p>
          <a:p>
            <a:r>
              <a:rPr lang="en-CA" sz="1800" dirty="0" smtClean="0"/>
              <a:t>Seconded by</a:t>
            </a:r>
            <a:endParaRPr lang="en-CA" sz="1800" dirty="0"/>
          </a:p>
        </p:txBody>
      </p:sp>
      <p:sp>
        <p:nvSpPr>
          <p:cNvPr id="6" name="TextBox 5"/>
          <p:cNvSpPr txBox="1"/>
          <p:nvPr/>
        </p:nvSpPr>
        <p:spPr>
          <a:xfrm>
            <a:off x="1272687" y="2823995"/>
            <a:ext cx="9517093" cy="707886"/>
          </a:xfrm>
          <a:prstGeom prst="rect">
            <a:avLst/>
          </a:prstGeom>
          <a:noFill/>
        </p:spPr>
        <p:txBody>
          <a:bodyPr wrap="none" rtlCol="0">
            <a:spAutoFit/>
          </a:bodyPr>
          <a:lstStyle/>
          <a:p>
            <a:r>
              <a:rPr lang="en-CA" sz="4000" dirty="0" smtClean="0">
                <a:ln w="0"/>
                <a:effectLst>
                  <a:outerShdw blurRad="38100" dist="19050" dir="2700000" algn="tl" rotWithShape="0">
                    <a:schemeClr val="dk1">
                      <a:alpha val="40000"/>
                    </a:schemeClr>
                  </a:outerShdw>
                </a:effectLst>
              </a:rPr>
              <a:t>“That the Agenda by adopted as distributed.”</a:t>
            </a:r>
            <a:endParaRPr lang="en-CA" sz="4000" dirty="0">
              <a:ln w="0"/>
              <a:effectLst>
                <a:outerShdw blurRad="38100" dist="19050" dir="2700000" algn="tl" rotWithShape="0">
                  <a:schemeClr val="dk1">
                    <a:alpha val="40000"/>
                  </a:schemeClr>
                </a:outerShdw>
              </a:effectLst>
            </a:endParaRPr>
          </a:p>
        </p:txBody>
      </p:sp>
      <p:sp>
        <p:nvSpPr>
          <p:cNvPr id="8" name="Oval 7"/>
          <p:cNvSpPr>
            <a:spLocks/>
          </p:cNvSpPr>
          <p:nvPr/>
        </p:nvSpPr>
        <p:spPr>
          <a:xfrm>
            <a:off x="373662" y="691402"/>
            <a:ext cx="1080000" cy="1080000"/>
          </a:xfrm>
          <a:prstGeom prst="ellipse">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Rectangle 8" descr="Satellite"/>
          <p:cNvSpPr/>
          <p:nvPr/>
        </p:nvSpPr>
        <p:spPr>
          <a:xfrm>
            <a:off x="625662" y="953960"/>
            <a:ext cx="576000" cy="576000"/>
          </a:xfrm>
          <a:prstGeom prst="rect">
            <a:avLst/>
          </a:prstGeom>
          <a:blipFill>
            <a:blip r:embed="rId3">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dgm="http://schemas.openxmlformats.org/drawingml/2006/diagram" xmlns=""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Tree>
    <p:extLst>
      <p:ext uri="{BB962C8B-B14F-4D97-AF65-F5344CB8AC3E}">
        <p14:creationId xmlns:p14="http://schemas.microsoft.com/office/powerpoint/2010/main" val="3944959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37907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Tree>
    <p:extLst>
      <p:ext uri="{BB962C8B-B14F-4D97-AF65-F5344CB8AC3E}">
        <p14:creationId xmlns:p14="http://schemas.microsoft.com/office/powerpoint/2010/main" val="30888733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79086" cy="6858000"/>
          </a:xfrm>
          <a:prstGeom prst="rect">
            <a:avLst/>
          </a:prstGeom>
        </p:spPr>
      </p:pic>
    </p:spTree>
    <p:extLst>
      <p:ext uri="{BB962C8B-B14F-4D97-AF65-F5344CB8AC3E}">
        <p14:creationId xmlns:p14="http://schemas.microsoft.com/office/powerpoint/2010/main" val="10109414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69036" cy="6858000"/>
          </a:xfrm>
          <a:prstGeom prst="rect">
            <a:avLst/>
          </a:prstGeom>
        </p:spPr>
      </p:pic>
    </p:spTree>
    <p:extLst>
      <p:ext uri="{BB962C8B-B14F-4D97-AF65-F5344CB8AC3E}">
        <p14:creationId xmlns:p14="http://schemas.microsoft.com/office/powerpoint/2010/main" val="2083955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87165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87" y="0"/>
            <a:ext cx="12389618" cy="6858000"/>
          </a:xfrm>
          <a:prstGeom prst="rect">
            <a:avLst/>
          </a:prstGeom>
        </p:spPr>
      </p:pic>
    </p:spTree>
    <p:extLst>
      <p:ext uri="{BB962C8B-B14F-4D97-AF65-F5344CB8AC3E}">
        <p14:creationId xmlns:p14="http://schemas.microsoft.com/office/powerpoint/2010/main" val="39206679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31034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9131210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91443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00"/>
            <a:ext cx="12192000" cy="6872429"/>
          </a:xfrm>
          <a:prstGeom prst="rect">
            <a:avLst/>
          </a:prstGeom>
        </p:spPr>
      </p:pic>
    </p:spTree>
    <p:extLst>
      <p:ext uri="{BB962C8B-B14F-4D97-AF65-F5344CB8AC3E}">
        <p14:creationId xmlns:p14="http://schemas.microsoft.com/office/powerpoint/2010/main" val="1373646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Consent agenda documents</a:t>
            </a:r>
            <a:endParaRPr lang="en-CA" dirty="0"/>
          </a:p>
        </p:txBody>
      </p:sp>
      <p:sp>
        <p:nvSpPr>
          <p:cNvPr id="3" name="Content Placeholder 2"/>
          <p:cNvSpPr>
            <a:spLocks noGrp="1"/>
          </p:cNvSpPr>
          <p:nvPr>
            <p:ph idx="1"/>
          </p:nvPr>
        </p:nvSpPr>
        <p:spPr>
          <a:xfrm>
            <a:off x="581192" y="2211187"/>
            <a:ext cx="4818711" cy="3358340"/>
          </a:xfrm>
        </p:spPr>
        <p:txBody>
          <a:bodyPr>
            <a:normAutofit/>
          </a:bodyPr>
          <a:lstStyle/>
          <a:p>
            <a:pPr lvl="0"/>
            <a:r>
              <a:rPr lang="en-CA" sz="2400" dirty="0" smtClean="0"/>
              <a:t>Distribution Lead Report</a:t>
            </a:r>
          </a:p>
          <a:p>
            <a:pPr lvl="0"/>
            <a:r>
              <a:rPr lang="en-CA" sz="2400" dirty="0" smtClean="0"/>
              <a:t>VP Claims Report</a:t>
            </a:r>
          </a:p>
          <a:p>
            <a:pPr lvl="0"/>
            <a:r>
              <a:rPr lang="en-CA" sz="2400" dirty="0" smtClean="0"/>
              <a:t>VP Loss Prevention Report</a:t>
            </a:r>
          </a:p>
          <a:p>
            <a:pPr lvl="0"/>
            <a:r>
              <a:rPr lang="en-CA" sz="2400" dirty="0" smtClean="0"/>
              <a:t>VP Underwriting Report</a:t>
            </a:r>
          </a:p>
          <a:p>
            <a:pPr lvl="0"/>
            <a:r>
              <a:rPr lang="en-CA" sz="2400" dirty="0" smtClean="0"/>
              <a:t>President’s Report</a:t>
            </a:r>
          </a:p>
          <a:p>
            <a:pPr lvl="0"/>
            <a:r>
              <a:rPr lang="en-CA" sz="2400" dirty="0" smtClean="0"/>
              <a:t>OMIA Pension</a:t>
            </a:r>
          </a:p>
          <a:p>
            <a:endParaRPr lang="en-CA" sz="2400"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
        <p:nvSpPr>
          <p:cNvPr id="6" name="Content Placeholder 2"/>
          <p:cNvSpPr txBox="1">
            <a:spLocks/>
          </p:cNvSpPr>
          <p:nvPr/>
        </p:nvSpPr>
        <p:spPr>
          <a:xfrm>
            <a:off x="6439839" y="1926981"/>
            <a:ext cx="4818711" cy="335834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CA" sz="2400" dirty="0" smtClean="0"/>
              <a:t>Collectivfide Press Release</a:t>
            </a:r>
          </a:p>
          <a:p>
            <a:r>
              <a:rPr lang="en-CA" sz="2400" dirty="0" smtClean="0"/>
              <a:t>FMGF Update AGM Notice</a:t>
            </a:r>
          </a:p>
          <a:p>
            <a:r>
              <a:rPr lang="en-CA" sz="2400" dirty="0" smtClean="0"/>
              <a:t>December </a:t>
            </a:r>
            <a:r>
              <a:rPr lang="en-CA" sz="2400" dirty="0"/>
              <a:t>Board Meeting </a:t>
            </a:r>
            <a:r>
              <a:rPr lang="en-CA" sz="2400" dirty="0" smtClean="0"/>
              <a:t>Minutes</a:t>
            </a:r>
          </a:p>
          <a:p>
            <a:r>
              <a:rPr lang="en-CA" sz="2400" dirty="0" smtClean="0"/>
              <a:t>January </a:t>
            </a:r>
            <a:r>
              <a:rPr lang="en-CA" sz="2400" dirty="0"/>
              <a:t>Board Meeting Minutes</a:t>
            </a:r>
          </a:p>
          <a:p>
            <a:endParaRPr lang="en-CA" sz="2400" dirty="0" smtClean="0"/>
          </a:p>
          <a:p>
            <a:endParaRPr lang="en-CA" sz="2400" dirty="0"/>
          </a:p>
        </p:txBody>
      </p:sp>
    </p:spTree>
    <p:extLst>
      <p:ext uri="{BB962C8B-B14F-4D97-AF65-F5344CB8AC3E}">
        <p14:creationId xmlns:p14="http://schemas.microsoft.com/office/powerpoint/2010/main" val="13928582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79086" cy="6858000"/>
          </a:xfrm>
          <a:prstGeom prst="rect">
            <a:avLst/>
          </a:prstGeom>
        </p:spPr>
      </p:pic>
    </p:spTree>
    <p:extLst>
      <p:ext uri="{BB962C8B-B14F-4D97-AF65-F5344CB8AC3E}">
        <p14:creationId xmlns:p14="http://schemas.microsoft.com/office/powerpoint/2010/main" val="40306070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4418111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60443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9870975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8687530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05612"/>
          </a:xfrm>
          <a:prstGeom prst="rect">
            <a:avLst/>
          </a:prstGeom>
        </p:spPr>
      </p:pic>
    </p:spTree>
    <p:extLst>
      <p:ext uri="{BB962C8B-B14F-4D97-AF65-F5344CB8AC3E}">
        <p14:creationId xmlns:p14="http://schemas.microsoft.com/office/powerpoint/2010/main" val="32835274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76572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79086" cy="6858000"/>
          </a:xfrm>
          <a:prstGeom prst="rect">
            <a:avLst/>
          </a:prstGeom>
        </p:spPr>
      </p:pic>
    </p:spTree>
    <p:extLst>
      <p:ext uri="{BB962C8B-B14F-4D97-AF65-F5344CB8AC3E}">
        <p14:creationId xmlns:p14="http://schemas.microsoft.com/office/powerpoint/2010/main" val="39305738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629" y="0"/>
            <a:ext cx="5138742" cy="6858000"/>
          </a:xfrm>
          <a:prstGeom prst="rect">
            <a:avLst/>
          </a:prstGeom>
        </p:spPr>
      </p:pic>
    </p:spTree>
    <p:extLst>
      <p:ext uri="{BB962C8B-B14F-4D97-AF65-F5344CB8AC3E}">
        <p14:creationId xmlns:p14="http://schemas.microsoft.com/office/powerpoint/2010/main" val="14937236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647" y="0"/>
            <a:ext cx="5262706" cy="6858000"/>
          </a:xfrm>
          <a:prstGeom prst="rect">
            <a:avLst/>
          </a:prstGeom>
        </p:spPr>
      </p:pic>
    </p:spTree>
    <p:extLst>
      <p:ext uri="{BB962C8B-B14F-4D97-AF65-F5344CB8AC3E}">
        <p14:creationId xmlns:p14="http://schemas.microsoft.com/office/powerpoint/2010/main" val="2312616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971" y="770336"/>
            <a:ext cx="3455970" cy="828947"/>
          </a:xfrm>
        </p:spPr>
        <p:txBody>
          <a:bodyPr>
            <a:noAutofit/>
          </a:bodyPr>
          <a:lstStyle/>
          <a:p>
            <a:r>
              <a:rPr lang="en-CA" sz="4400" dirty="0" smtClean="0"/>
              <a:t>Motion</a:t>
            </a:r>
            <a:endParaRPr lang="en-CA" sz="4400" dirty="0"/>
          </a:p>
        </p:txBody>
      </p:sp>
      <p:sp>
        <p:nvSpPr>
          <p:cNvPr id="5" name="Text Placeholder 4"/>
          <p:cNvSpPr>
            <a:spLocks noGrp="1"/>
          </p:cNvSpPr>
          <p:nvPr>
            <p:ph type="body" sz="half" idx="2"/>
          </p:nvPr>
        </p:nvSpPr>
        <p:spPr>
          <a:xfrm>
            <a:off x="1498828" y="4389076"/>
            <a:ext cx="3568113" cy="677864"/>
          </a:xfrm>
        </p:spPr>
        <p:txBody>
          <a:bodyPr>
            <a:noAutofit/>
          </a:bodyPr>
          <a:lstStyle/>
          <a:p>
            <a:r>
              <a:rPr lang="en-CA" sz="1800" dirty="0" smtClean="0"/>
              <a:t>Moved by</a:t>
            </a:r>
          </a:p>
          <a:p>
            <a:r>
              <a:rPr lang="en-CA" sz="1800" dirty="0" smtClean="0"/>
              <a:t>Seconded by</a:t>
            </a:r>
            <a:endParaRPr lang="en-CA" sz="1800" dirty="0"/>
          </a:p>
        </p:txBody>
      </p:sp>
      <p:sp>
        <p:nvSpPr>
          <p:cNvPr id="6" name="TextBox 5"/>
          <p:cNvSpPr txBox="1"/>
          <p:nvPr/>
        </p:nvSpPr>
        <p:spPr>
          <a:xfrm>
            <a:off x="1453662" y="2823994"/>
            <a:ext cx="9286225" cy="1323439"/>
          </a:xfrm>
          <a:prstGeom prst="rect">
            <a:avLst/>
          </a:prstGeom>
          <a:noFill/>
        </p:spPr>
        <p:txBody>
          <a:bodyPr wrap="square" rtlCol="0">
            <a:spAutoFit/>
          </a:bodyPr>
          <a:lstStyle/>
          <a:p>
            <a:r>
              <a:rPr lang="en-CA" sz="4000" dirty="0" smtClean="0">
                <a:ln w="0"/>
                <a:effectLst>
                  <a:outerShdw blurRad="38100" dist="19050" dir="2700000" algn="tl" rotWithShape="0">
                    <a:schemeClr val="dk1">
                      <a:alpha val="40000"/>
                    </a:schemeClr>
                  </a:outerShdw>
                </a:effectLst>
              </a:rPr>
              <a:t>To accept the Consent Agenda items as distributed.”</a:t>
            </a:r>
            <a:endParaRPr lang="en-CA" sz="4000" dirty="0">
              <a:ln w="0"/>
              <a:effectLst>
                <a:outerShdw blurRad="38100" dist="19050" dir="2700000" algn="tl" rotWithShape="0">
                  <a:schemeClr val="dk1">
                    <a:alpha val="40000"/>
                  </a:schemeClr>
                </a:outerShdw>
              </a:effectLst>
            </a:endParaRPr>
          </a:p>
        </p:txBody>
      </p:sp>
      <p:sp>
        <p:nvSpPr>
          <p:cNvPr id="8" name="Oval 7"/>
          <p:cNvSpPr>
            <a:spLocks/>
          </p:cNvSpPr>
          <p:nvPr/>
        </p:nvSpPr>
        <p:spPr>
          <a:xfrm>
            <a:off x="373662" y="691402"/>
            <a:ext cx="1080000" cy="1080000"/>
          </a:xfrm>
          <a:prstGeom prst="ellipse">
            <a:avLst/>
          </a:prstGeom>
        </p:spPr>
        <p:style>
          <a:lnRef idx="0">
            <a:schemeClr val="accent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Rectangle 8" descr="Satellite"/>
          <p:cNvSpPr/>
          <p:nvPr/>
        </p:nvSpPr>
        <p:spPr>
          <a:xfrm>
            <a:off x="625662" y="953960"/>
            <a:ext cx="576000" cy="576000"/>
          </a:xfrm>
          <a:prstGeom prst="rect">
            <a:avLst/>
          </a:prstGeom>
          <a:blipFill>
            <a:blip r:embed="rId3">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dgm="http://schemas.openxmlformats.org/drawingml/2006/diagram" xmlns=""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 name="Rectangle 2"/>
          <p:cNvSpPr/>
          <p:nvPr/>
        </p:nvSpPr>
        <p:spPr>
          <a:xfrm>
            <a:off x="1156362" y="2823994"/>
            <a:ext cx="404278" cy="707886"/>
          </a:xfrm>
          <a:prstGeom prst="rect">
            <a:avLst/>
          </a:prstGeom>
        </p:spPr>
        <p:txBody>
          <a:bodyPr wrap="none">
            <a:spAutoFit/>
          </a:bodyPr>
          <a:lstStyle/>
          <a:p>
            <a:r>
              <a:rPr lang="en-CA" sz="4000" dirty="0">
                <a:ln w="0"/>
                <a:effectLst>
                  <a:outerShdw blurRad="38100" dist="19050" dir="2700000" algn="tl" rotWithShape="0">
                    <a:schemeClr val="dk1">
                      <a:alpha val="40000"/>
                    </a:schemeClr>
                  </a:outerShdw>
                </a:effectLst>
              </a:rPr>
              <a:t>“</a:t>
            </a:r>
            <a:endParaRPr lang="en-CA" sz="4000" dirty="0"/>
          </a:p>
        </p:txBody>
      </p:sp>
      <p:pic>
        <p:nvPicPr>
          <p:cNvPr id="10"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0" y="5940589"/>
            <a:ext cx="952500" cy="781050"/>
          </a:xfrm>
          <a:prstGeom prst="rect">
            <a:avLst/>
          </a:prstGeom>
        </p:spPr>
      </p:pic>
    </p:spTree>
    <p:extLst>
      <p:ext uri="{BB962C8B-B14F-4D97-AF65-F5344CB8AC3E}">
        <p14:creationId xmlns:p14="http://schemas.microsoft.com/office/powerpoint/2010/main" val="574641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7368817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7087039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68"/>
          <a:stretch/>
        </p:blipFill>
        <p:spPr>
          <a:xfrm>
            <a:off x="3577213" y="0"/>
            <a:ext cx="5102410" cy="6858000"/>
          </a:xfrm>
          <a:prstGeom prst="rect">
            <a:avLst/>
          </a:prstGeom>
        </p:spPr>
      </p:pic>
    </p:spTree>
    <p:extLst>
      <p:ext uri="{BB962C8B-B14F-4D97-AF65-F5344CB8AC3E}">
        <p14:creationId xmlns:p14="http://schemas.microsoft.com/office/powerpoint/2010/main" val="32908352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69"/>
          <a:stretch/>
        </p:blipFill>
        <p:spPr>
          <a:xfrm>
            <a:off x="3597309" y="0"/>
            <a:ext cx="5078363" cy="6858000"/>
          </a:xfrm>
          <a:prstGeom prst="rect">
            <a:avLst/>
          </a:prstGeom>
        </p:spPr>
      </p:pic>
    </p:spTree>
    <p:extLst>
      <p:ext uri="{BB962C8B-B14F-4D97-AF65-F5344CB8AC3E}">
        <p14:creationId xmlns:p14="http://schemas.microsoft.com/office/powerpoint/2010/main" val="373218035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8" y="0"/>
            <a:ext cx="12262338" cy="6858000"/>
          </a:xfrm>
          <a:prstGeom prst="rect">
            <a:avLst/>
          </a:prstGeom>
        </p:spPr>
      </p:pic>
    </p:spTree>
    <p:extLst>
      <p:ext uri="{BB962C8B-B14F-4D97-AF65-F5344CB8AC3E}">
        <p14:creationId xmlns:p14="http://schemas.microsoft.com/office/powerpoint/2010/main" val="39524363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078"/>
          <a:stretch/>
        </p:blipFill>
        <p:spPr>
          <a:xfrm>
            <a:off x="3513399" y="0"/>
            <a:ext cx="5057846" cy="6858000"/>
          </a:xfrm>
          <a:prstGeom prst="rect">
            <a:avLst/>
          </a:prstGeom>
        </p:spPr>
      </p:pic>
    </p:spTree>
    <p:extLst>
      <p:ext uri="{BB962C8B-B14F-4D97-AF65-F5344CB8AC3E}">
        <p14:creationId xmlns:p14="http://schemas.microsoft.com/office/powerpoint/2010/main" val="25414215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787" y="0"/>
            <a:ext cx="5514425" cy="6858000"/>
          </a:xfrm>
          <a:prstGeom prst="rect">
            <a:avLst/>
          </a:prstGeom>
        </p:spPr>
      </p:pic>
    </p:spTree>
    <p:extLst>
      <p:ext uri="{BB962C8B-B14F-4D97-AF65-F5344CB8AC3E}">
        <p14:creationId xmlns:p14="http://schemas.microsoft.com/office/powerpoint/2010/main" val="17684100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589" y="0"/>
            <a:ext cx="5484822" cy="6858000"/>
          </a:xfrm>
          <a:prstGeom prst="rect">
            <a:avLst/>
          </a:prstGeom>
        </p:spPr>
      </p:pic>
    </p:spTree>
    <p:extLst>
      <p:ext uri="{BB962C8B-B14F-4D97-AF65-F5344CB8AC3E}">
        <p14:creationId xmlns:p14="http://schemas.microsoft.com/office/powerpoint/2010/main" val="351281673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 y="233916"/>
            <a:ext cx="11582400" cy="7336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9134" cy="6858000"/>
          </a:xfrm>
          <a:prstGeom prst="rect">
            <a:avLst/>
          </a:prstGeom>
        </p:spPr>
      </p:pic>
    </p:spTree>
    <p:extLst>
      <p:ext uri="{BB962C8B-B14F-4D97-AF65-F5344CB8AC3E}">
        <p14:creationId xmlns:p14="http://schemas.microsoft.com/office/powerpoint/2010/main" val="398198358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financial report</a:t>
            </a:r>
            <a:endParaRPr lang="en-US" dirty="0"/>
          </a:p>
        </p:txBody>
      </p:sp>
      <p:sp>
        <p:nvSpPr>
          <p:cNvPr id="3" name="Text Placeholder 2"/>
          <p:cNvSpPr>
            <a:spLocks noGrp="1"/>
          </p:cNvSpPr>
          <p:nvPr>
            <p:ph type="body" idx="1"/>
          </p:nvPr>
        </p:nvSpPr>
        <p:spPr/>
        <p:txBody>
          <a:bodyPr/>
          <a:lstStyle/>
          <a:p>
            <a:r>
              <a:rPr lang="en-CA" dirty="0" smtClean="0"/>
              <a:t>Update To Dec 31</a:t>
            </a:r>
            <a:endParaRPr lang="en-US" dirty="0"/>
          </a:p>
        </p:txBody>
      </p:sp>
    </p:spTree>
    <p:extLst>
      <p:ext uri="{BB962C8B-B14F-4D97-AF65-F5344CB8AC3E}">
        <p14:creationId xmlns:p14="http://schemas.microsoft.com/office/powerpoint/2010/main" val="18872026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Status xmlns="71af3243-3dd4-4a8d-8c0d-dd76da1f02a5">Not started</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b385d60f68dd989dca1fdc827799d85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11b479caf7b199da365455750e457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5C8BF1-B0E4-49A1-808F-40F2AD30E743}">
  <ds:schemaRefs>
    <ds:schemaRef ds:uri="http://purl.org/dc/term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16c05727-aa75-4e4a-9b5f-8a80a1165891"/>
    <ds:schemaRef ds:uri="http://purl.org/dc/elements/1.1/"/>
    <ds:schemaRef ds:uri="http://schemas.microsoft.com/office/infopath/2007/PartnerControls"/>
    <ds:schemaRef ds:uri="71af3243-3dd4-4a8d-8c0d-dd76da1f02a5"/>
    <ds:schemaRef ds:uri="http://purl.org/dc/dcmitype/"/>
  </ds:schemaRefs>
</ds:datastoreItem>
</file>

<file path=customXml/itemProps2.xml><?xml version="1.0" encoding="utf-8"?>
<ds:datastoreItem xmlns:ds="http://schemas.openxmlformats.org/officeDocument/2006/customXml" ds:itemID="{E3852F5D-AAE7-473B-9767-8875B60BC6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FC8A1C-A436-42C0-AC33-FAFFFAF219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 design</Template>
  <TotalTime>0</TotalTime>
  <Words>5726</Words>
  <Application>Microsoft Office PowerPoint</Application>
  <PresentationFormat>Widescreen</PresentationFormat>
  <Paragraphs>821</Paragraphs>
  <Slides>120</Slides>
  <Notes>120</Notes>
  <HiddenSlides>0</HiddenSlides>
  <MMClips>0</MMClips>
  <ScaleCrop>false</ScaleCrop>
  <HeadingPairs>
    <vt:vector size="8" baseType="variant">
      <vt:variant>
        <vt:lpstr>Fonts Used</vt:lpstr>
      </vt:variant>
      <vt:variant>
        <vt:i4>7</vt:i4>
      </vt:variant>
      <vt:variant>
        <vt:lpstr>Theme</vt:lpstr>
      </vt:variant>
      <vt:variant>
        <vt:i4>1</vt:i4>
      </vt:variant>
      <vt:variant>
        <vt:lpstr>Links</vt:lpstr>
      </vt:variant>
      <vt:variant>
        <vt:i4>61</vt:i4>
      </vt:variant>
      <vt:variant>
        <vt:lpstr>Slide Titles</vt:lpstr>
      </vt:variant>
      <vt:variant>
        <vt:i4>120</vt:i4>
      </vt:variant>
    </vt:vector>
  </HeadingPairs>
  <TitlesOfParts>
    <vt:vector size="189" baseType="lpstr">
      <vt:lpstr>Arial</vt:lpstr>
      <vt:lpstr>Calibri</vt:lpstr>
      <vt:lpstr>DejaVu Sans</vt:lpstr>
      <vt:lpstr>Gill Sans MT</vt:lpstr>
      <vt:lpstr>Times New Roman</vt:lpstr>
      <vt:lpstr>Wingdings</vt:lpstr>
      <vt:lpstr>Wingdings 2</vt:lpstr>
      <vt:lpstr>Dividend</vt:lpstr>
      <vt:lpstr>file:///\\htmfile\company\Management%20Information\Managers%20excel%20files\VP%20Claims%20Report.xlsm!Claims%20Incurred!R5C3:R10C9</vt:lpstr>
      <vt:lpstr>file:///\\htmfile\company\Management%20Information\Managers%20excel%20files\VP%20Claims%20Report.xlsm!Claims%20Summary!R3C2:R9C8</vt:lpstr>
      <vt:lpstr>file:///\\htmfile\company\Management%20Information\Managers%20excel%20files\VP%20Claims%20Report.xlsm!Outstanding!R6C2:R11C11</vt:lpstr>
      <vt:lpstr>file:///\\htmfile\company\Management%20Information\Managers%20excel%20files\VP%20Claims%20Report.xlsm!Claims%20by%20Type!R5C8:R16C11</vt:lpstr>
      <vt:lpstr>file:///\\htmfile\company\Management%20Information\Managers%20excel%20files\VP%20Claims%20Report.xlsm!Claims%20by%20Type!R5C3:R13C6</vt:lpstr>
      <vt:lpstr>file:///\\htmfile\company\Management%20Information\Managers%20excel%20files\VP%20Claims%20Report.xlsm!Claims%20Expenses!%5bVP%20Claims%20Report.xlsm%5dClaims%20Expenses%20Chart%203</vt:lpstr>
      <vt:lpstr>file:///H:\Management%20Information\Managers%20excel%20files\PerftoPlanforpowerpoint.xlsx!YEARLY%20GRAPHS!%5bPerftoPlanforpowerpoint.xlsx%5dYEARLY%20GRAPHS%20Chart%207</vt:lpstr>
      <vt:lpstr>file:///H:\Management%20Information\Managers%20excel%20files\PerftoPlanforpowerpoint.xlsx!YEARLY%20GRAPHS!%5bPerftoPlanforpowerpoint.xlsx%5dYEARLY%20GRAPHS%20Chart%208</vt:lpstr>
      <vt:lpstr>file:///H:\Management%20Information\Managers%20excel%20files\PerftoPlanforpowerpoint.xlsx!YEARLY%20GRAPHS!%5bPerftoPlanforpowerpoint.xlsx%5dYEARLY%20GRAPHS%20Chart%209</vt:lpstr>
      <vt:lpstr>file:///H:\Management%20Information\Managers%20excel%20files\PerftoPlanforpowerpoint.xlsx!YEARLY%20GRAPHS!%5bPerftoPlanforpowerpoint.xlsx%5dYEARLY%20GRAPHS%20Chart%2010</vt:lpstr>
      <vt:lpstr>file:///H:\Management%20Information\Managers%20excel%20files\PerftoPlanforpowerpoint.xlsx!MONTHLY%20Graphs!%5bPerftoPlanforpowerpoint.xlsx%5dMONTHLY%20Graphs%20Chart%2018</vt:lpstr>
      <vt:lpstr>file:///H:\Management%20Information\Managers%20excel%20files\PerftoPlanforpowerpoint.xlsx!YEARLY%20GRAPHS!%5bPerftoPlanforpowerpoint.xlsx%5dYEARLY%20GRAPHS%20Chart%2011</vt:lpstr>
      <vt:lpstr>file:///\\htmfile\company\Management%20Information\Managers%20excel%20files\VP%20Underwriting%20Report.xlsx!Experience%20Charts!R66C12:R68C12</vt:lpstr>
      <vt:lpstr>file:///\\htmfile\company\Management%20Information\Managers%20excel%20files\VP%20Underwriting%20Report.xlsx!Experience%20Charts!R66C13:R67C13</vt:lpstr>
      <vt:lpstr>file:///\\htmfile\company\Management%20Information\Managers%20excel%20files\VP%20Underwriting%20Report.xlsx!Experience%20Charts!R69C13:R70C13</vt:lpstr>
      <vt:lpstr>file:///\\htmfile\company\Management%20Information\Managers%20excel%20files\VP%20Underwriting%20Report.xlsx!Experience%20Charts!%5bVP%20Underwriting%20Report.xlsx%5dExperience%20Charts%20Chart%205</vt:lpstr>
      <vt:lpstr>file:///\\htmfile\company\Management%20Information\Managers%20excel%20files\VP%20Underwriting%20Report.xlsx!Experience%20Charts!R8C12:R10C12</vt:lpstr>
      <vt:lpstr>file:///\\htmfile\company\Management%20Information\Managers%20excel%20files\VP%20Underwriting%20Report.xlsx!Experience%20Charts!R8C13:R9C13</vt:lpstr>
      <vt:lpstr>file:///\\htmfile\company\Management%20Information\Managers%20excel%20files\VP%20Underwriting%20Report.xlsx!Experience%20Charts!R11C13:R12C13</vt:lpstr>
      <vt:lpstr>file:///\\htmfile\company\Management%20Information\Managers%20excel%20files\VP%20Underwriting%20Report.xlsx!Experience%20Charts!R128C10</vt:lpstr>
      <vt:lpstr>file:///\\htmfile\company\Management%20Information\Managers%20excel%20files\VP%20Underwriting%20Report.xlsx!Experience%20Charts!%5bVP%20Underwriting%20Report.xlsx%5dExperience%20Charts%20Chart%203</vt:lpstr>
      <vt:lpstr>file:///\\htmfile\company\Management%20Information\Managers%20excel%20files\VP%20Underwriting%20Report.xlsx!Experience%20Charts!R123C12:R125C12</vt:lpstr>
      <vt:lpstr>file:///\\htmfile\company\Management%20Information\Managers%20excel%20files\VP%20Underwriting%20Report.xlsx!Experience%20Charts!R123C13:R124C13</vt:lpstr>
      <vt:lpstr>file:///\\htmfile\company\Management%20Information\Managers%20excel%20files\VP%20Underwriting%20Report.xlsx!Experience%20Charts!R126C13:R127C13</vt:lpstr>
      <vt:lpstr>file:///\\htmfile\company\Management%20Information\Managers%20excel%20files\VP%20Underwriting%20Report.xlsx!Experience%20Charts!%5bVP%20Underwriting%20Report.xlsx%5dExperience%20Charts%20Chart%2011</vt:lpstr>
      <vt:lpstr>file:///\\htmfile\company\Management%20Information\Managers%20excel%20files\VP%20Underwriting%20Report.xlsx!Policy%20Counts!%5bVP%20Underwriting%20Report.xlsx%5dPolicy%20Counts%20Chart%203</vt:lpstr>
      <vt:lpstr>file:///\\htmfile\company\Management%20Information\Managers%20excel%20files\VP%20Underwriting%20Report.xlsx!Policy%20Counts!R8C8:R8C9</vt:lpstr>
      <vt:lpstr>file:///\\htmfile\company\Management%20Information\Managers%20excel%20files\VP%20Underwriting%20Report.xlsx!Policy%20Counts!%5bVP%20Underwriting%20Report.xlsx%5dPolicy%20Counts%20Chart%205</vt:lpstr>
      <vt:lpstr>file:///\\htmfile\company\Management%20Information\Managers%20excel%20files\VP%20Underwriting%20Report.xlsx!Policy%20Counts!R43C8:R43C9</vt:lpstr>
      <vt:lpstr>file:///\\htmfile\company\Management%20Information\Managers%20excel%20files\VP%20Underwriting%20Report.xlsx!Policy%20Counts!%5bVP%20Underwriting%20Report.xlsx%5dPolicy%20Counts%20Chart%204</vt:lpstr>
      <vt:lpstr>file:///\\htmfile\company\Management%20Information\Managers%20excel%20files\VP%20Underwriting%20Report.xlsx!Policy%20Counts!R8C19:R8C20</vt:lpstr>
      <vt:lpstr>file:///\\htmfile\company\Management%20Information\Managers%20excel%20files\VP%20Underwriting%20Report.xlsx!Policy%20Counts!%5bVP%20Underwriting%20Report.xlsx%5dPolicy%20Counts%20Chart%206</vt:lpstr>
      <vt:lpstr>file:///\\htmfile\company\Management%20Information\Managers%20excel%20files\VP%20Underwriting%20Report.xlsx!Policy%20Counts!R43C19:R43C20</vt:lpstr>
      <vt:lpstr>file:///\\htmfile\company\Management%20Information\Managers%20excel%20files\VP%20Underwriting%20Report.xlsx!Retention!%5bVP%20Underwriting%20Report.xlsx%5dRetention%20Chart%201</vt:lpstr>
      <vt:lpstr>file:///\\htmfile\company\Management%20Information\Managers%20excel%20files\VP%20Underwriting%20Report.xlsx!Retention!R8C8:R8C9</vt:lpstr>
      <vt:lpstr>file:///\\htmfile\company\Management%20Information\Managers%20excel%20files\VP%20Underwriting%20Report.xlsx!Retention!R8C15:R8C16</vt:lpstr>
      <vt:lpstr>file:///H:\Management%20Information\Managers%20excel%20files\PerftoPlanforpowerpoint.xlsx!MONTHLY%20Graphs!%5bPerftoPlanforpowerpoint.xlsx%5dMONTHLY%20Graphs%20Chart%2017</vt:lpstr>
      <vt:lpstr>file:///H:\Management%20Information\Managers%20excel%20files\PerftoPlanforpowerpoint.xlsx!YEARLY%20GRAPHS!%5bPerftoPlanforpowerpoint.xlsx%5dYEARLY%20GRAPHS%20Chart%206</vt:lpstr>
      <vt:lpstr>file:///\\htmfile\company\Management%20Information\Managers%20excel%20files\VP%20Underwriting%20Report.xlsx!Major%20Usage!R29C3:R39C7</vt:lpstr>
      <vt:lpstr>file:///\\htmfile\company\Management%20Information\Managers%20excel%20files\VP%20Underwriting%20Report.xlsx!Experience%20Charts!%5bVP%20Underwriting%20Report.xlsx%5dExperience%20Charts%20Chart%206</vt:lpstr>
      <vt:lpstr>file:///\\htmfile\company\Management%20Information\Managers%20excel%20files\VP%20Underwriting%20Report.xlsx!Experience%20Charts!%5bVP%20Underwriting%20Report.xlsx%5dExperience%20Charts%20Chart%2014</vt:lpstr>
      <vt:lpstr>file:///\\htmfile\company\Management%20Information\Managers%20excel%20files\Distribution%20Lead%20Report.xlsx!New%20Policy%20Broker!%5bDistribution%20Lead%20Report.xlsx%5dNew%20Policy%20Broker%20Chart%202</vt:lpstr>
      <vt:lpstr>file:///\\htmfile\company\Management%20Information\Managers%20excel%20files\Distribution%20Lead%20Report.xlsx!Loss%20Ratios!R8C10:R26C11</vt:lpstr>
      <vt:lpstr>file:///\\htmfile\company\Management%20Information\Managers%20excel%20files\Distribution%20Lead%20Report.xlsx!Loss%20Ratios!R8C7:R13C8</vt:lpstr>
      <vt:lpstr>file:///\\htmfile\company\Management%20Information\Managers%20excel%20files\Distribution%20Lead%20Report.xlsx!New%20Policy%20Counts!%5bDistribution%20Lead%20Report.xlsx%5dNew%20Policy%20Counts%20Chart%203</vt:lpstr>
      <vt:lpstr>file:///\\htmfile\company\Management%20Information\Managers%20excel%20files\Distribution%20Lead%20Report.xlsx!New%20Policy%20Counts!%5bDistribution%20Lead%20Report.xlsx%5dNew%20Policy%20Counts%20Chart%204</vt:lpstr>
      <vt:lpstr>file:///\\htmfile\company\Management%20Information\Managers%20excel%20files\Distribution%20Lead%20Report.xlsx!Gunter%20Results%20Charts!R16C12:R18C12</vt:lpstr>
      <vt:lpstr>file:///\\htmfile\company\Management%20Information\Managers%20excel%20files\Distribution%20Lead%20Report.xlsx!Gunter%20Results%20Charts!R16C13:R17C13</vt:lpstr>
      <vt:lpstr>file:///\\htmfile\company\Management%20Information\Managers%20excel%20files\Distribution%20Lead%20Report.xlsx!Gunter%20Results%20Charts!R19C13:R20C13</vt:lpstr>
      <vt:lpstr>file:///\\htmfile\company\Management%20Information\Managers%20excel%20files\Distribution%20Lead%20Report.xlsx!Gunter%20Results%20Charts!%5bDistribution%20Lead%20Report.xlsx%5dGunter%20Results%20Charts%20Chart%203</vt:lpstr>
      <vt:lpstr>file:///\\htmfile\company\Management%20Information\Managers%20excel%20files\Distribution%20Lead%20Report.xlsx!Gunter%20Results%20Charts!R8C12:R10C12</vt:lpstr>
      <vt:lpstr>file:///\\htmfile\company\Management%20Information\Managers%20excel%20files\Distribution%20Lead%20Report.xlsx!Gunter%20Results%20Charts!R8C13:R9C13</vt:lpstr>
      <vt:lpstr>file:///\\htmfile\company\Management%20Information\Managers%20excel%20files\Distribution%20Lead%20Report.xlsx!Gunter%20Results%20Charts!R11C13:R12C13</vt:lpstr>
      <vt:lpstr>file:///\\htmfile\company\Management%20Information\Managers%20excel%20files\Distribution%20Lead%20Report.xlsx!Gunter%20Results%20Charts!%5bDistribution%20Lead%20Report.xlsx%5dGunter%20Results%20Charts%20Chart%204</vt:lpstr>
      <vt:lpstr>file:///\\htmfile\company\Management%20Information\Managers%20excel%20files\Distribution%20Lead%20Report.xlsx!Gunter%20Results%20Charts!R35C12:R37C12</vt:lpstr>
      <vt:lpstr>file:///\\htmfile\company\Management%20Information\Managers%20excel%20files\Distribution%20Lead%20Report.xlsx!Gunter%20Results%20Charts!R35C13:R36C13</vt:lpstr>
      <vt:lpstr>file:///\\htmfile\company\Management%20Information\Managers%20excel%20files\Distribution%20Lead%20Report.xlsx!Gunter%20Results%20Charts!R38C13:R39C13</vt:lpstr>
      <vt:lpstr>file:///\\htmfile\company\Management%20Information\Managers%20excel%20files\Distribution%20Lead%20Report.xlsx!Gunter%20Results%20Charts!R52C12:R54C12</vt:lpstr>
      <vt:lpstr>file:///\\htmfile\company\Management%20Information\Managers%20excel%20files\Distribution%20Lead%20Report.xlsx!Gunter%20Results%20Charts!R45C13:R46C13</vt:lpstr>
      <vt:lpstr>file:///\\htmfile\company\Management%20Information\Managers%20excel%20files\Distribution%20Lead%20Report.xlsx!Gunter%20Results%20Charts!R52C13:R53C13</vt:lpstr>
      <vt:lpstr>file:///\\htmfile\company\Management%20Information\Managers%20excel%20files\Distribution%20Lead%20Report.xlsx!Gunter%20Results%20Charts!R45C12:R47C12</vt:lpstr>
      <vt:lpstr>HTM Insurance Company</vt:lpstr>
      <vt:lpstr>Welcome &amp; opening remarks</vt:lpstr>
      <vt:lpstr>declaration</vt:lpstr>
      <vt:lpstr>mission</vt:lpstr>
      <vt:lpstr>vision</vt:lpstr>
      <vt:lpstr>agenda</vt:lpstr>
      <vt:lpstr>Motion</vt:lpstr>
      <vt:lpstr>Consent agenda documents</vt:lpstr>
      <vt:lpstr>Motion</vt:lpstr>
      <vt:lpstr>Compliance officer</vt:lpstr>
      <vt:lpstr>update</vt:lpstr>
      <vt:lpstr>update</vt:lpstr>
      <vt:lpstr>VP claims report</vt:lpstr>
      <vt:lpstr>update</vt:lpstr>
      <vt:lpstr>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VP underwriting report</vt:lpstr>
      <vt:lpstr>Assessing risks and murders…</vt:lpstr>
      <vt:lpstr>update</vt:lpstr>
      <vt:lpstr>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the horizon</vt:lpstr>
      <vt:lpstr>distribution lead report</vt:lpstr>
      <vt:lpstr>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HTM Agents</vt:lpstr>
      <vt:lpstr>HTM Agents</vt:lpstr>
      <vt:lpstr>HTM Agents</vt:lpstr>
      <vt:lpstr>VP loss prevention report</vt:lpstr>
      <vt:lpstr>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report</vt:lpstr>
      <vt:lpstr>update</vt:lpstr>
      <vt:lpstr>PowerPoint Presentation</vt:lpstr>
      <vt:lpstr>2020 financials</vt:lpstr>
      <vt:lpstr>Motion</vt:lpstr>
      <vt:lpstr>Action items for 2021</vt:lpstr>
      <vt:lpstr>Cross-training</vt:lpstr>
      <vt:lpstr>Consumer portal</vt:lpstr>
      <vt:lpstr>Human resources</vt:lpstr>
      <vt:lpstr>Cognition+ implementations</vt:lpstr>
      <vt:lpstr>Compliance calendar</vt:lpstr>
      <vt:lpstr>Sales website</vt:lpstr>
      <vt:lpstr>Website and central repository</vt:lpstr>
      <vt:lpstr>donations</vt:lpstr>
      <vt:lpstr>Motion</vt:lpstr>
      <vt:lpstr>Conduct review committee (crc)</vt:lpstr>
      <vt:lpstr>Motion</vt:lpstr>
      <vt:lpstr>Other business</vt:lpstr>
      <vt:lpstr>Virtual annual meeting</vt:lpstr>
      <vt:lpstr>Virtual annual meeting</vt:lpstr>
      <vt:lpstr>adjourn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2020-05-09T10:42:50Z</dcterms:created>
  <dcterms:modified xsi:type="dcterms:W3CDTF">2021-02-10T20:36:33Z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